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6"/>
  </p:notesMasterIdLst>
  <p:sldIdLst>
    <p:sldId id="256" r:id="rId2"/>
    <p:sldId id="257" r:id="rId3"/>
    <p:sldId id="281" r:id="rId4"/>
    <p:sldId id="258" r:id="rId5"/>
    <p:sldId id="259" r:id="rId6"/>
    <p:sldId id="261" r:id="rId7"/>
    <p:sldId id="265" r:id="rId8"/>
    <p:sldId id="284" r:id="rId9"/>
    <p:sldId id="285" r:id="rId10"/>
    <p:sldId id="274" r:id="rId11"/>
    <p:sldId id="286" r:id="rId12"/>
    <p:sldId id="287" r:id="rId13"/>
    <p:sldId id="288" r:id="rId14"/>
    <p:sldId id="289" r:id="rId15"/>
    <p:sldId id="290" r:id="rId16"/>
    <p:sldId id="282" r:id="rId17"/>
    <p:sldId id="283" r:id="rId18"/>
    <p:sldId id="262" r:id="rId19"/>
    <p:sldId id="263" r:id="rId20"/>
    <p:sldId id="264" r:id="rId21"/>
    <p:sldId id="266" r:id="rId22"/>
    <p:sldId id="267" r:id="rId23"/>
    <p:sldId id="268" r:id="rId24"/>
    <p:sldId id="269" r:id="rId25"/>
    <p:sldId id="270" r:id="rId26"/>
    <p:sldId id="271" r:id="rId27"/>
    <p:sldId id="272" r:id="rId28"/>
    <p:sldId id="273" r:id="rId29"/>
    <p:sldId id="275" r:id="rId30"/>
    <p:sldId id="276" r:id="rId31"/>
    <p:sldId id="277" r:id="rId32"/>
    <p:sldId id="278" r:id="rId33"/>
    <p:sldId id="279" r:id="rId34"/>
    <p:sldId id="280" r:id="rId35"/>
  </p:sldIdLst>
  <p:sldSz cx="12192000" cy="6858000"/>
  <p:notesSz cx="6858000" cy="9144000"/>
  <p:embeddedFontLst>
    <p:embeddedFont>
      <p:font typeface="Abril Fatface" panose="02000503000000020003" pitchFamily="2" charset="0"/>
      <p:regular r:id="rId37"/>
    </p:embeddedFont>
    <p:embeddedFont>
      <p:font typeface="Aldrich" panose="02000000000000000000" pitchFamily="2" charset="0"/>
      <p:regular r:id="rId38"/>
    </p:embeddedFont>
    <p:embeddedFont>
      <p:font typeface="Calibri" panose="020F0502020204030204" pitchFamily="34" charset="0"/>
      <p:regular r:id="rId39"/>
      <p:bold r:id="rId40"/>
      <p:italic r:id="rId41"/>
      <p:boldItalic r:id="rId42"/>
    </p:embeddedFont>
    <p:embeddedFont>
      <p:font typeface="Griffy" panose="020B0604020202020204" charset="0"/>
      <p:regular r:id="rId43"/>
    </p:embeddedFont>
    <p:embeddedFont>
      <p:font typeface="Homemade Apple" panose="020B0604020202020204" charset="0"/>
      <p:regular r:id="rId44"/>
    </p:embeddedFont>
    <p:embeddedFont>
      <p:font typeface="Poppins" panose="00000500000000000000" pitchFamily="2"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Mono" panose="00000009000000000000" pitchFamily="49" charset="0"/>
      <p:regular r:id="rId53"/>
      <p:bold r:id="rId54"/>
      <p:italic r:id="rId55"/>
      <p:boldItalic r:id="rId56"/>
    </p:embeddedFont>
    <p:embeddedFont>
      <p:font typeface="Roboto Mono SemiBold"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80" d="100"/>
          <a:sy n="80" d="100"/>
        </p:scale>
        <p:origin x="792"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58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109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1060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499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900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40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734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256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52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205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62"/>
        <p:cNvGrpSpPr/>
        <p:nvPr/>
      </p:nvGrpSpPr>
      <p:grpSpPr>
        <a:xfrm>
          <a:off x="0" y="0"/>
          <a:ext cx="0" cy="0"/>
          <a:chOff x="0" y="0"/>
          <a:chExt cx="0" cy="0"/>
        </a:xfrm>
      </p:grpSpPr>
      <p:sp>
        <p:nvSpPr>
          <p:cNvPr id="163" name="Google Shape;163;p9"/>
          <p:cNvSpPr/>
          <p:nvPr/>
        </p:nvSpPr>
        <p:spPr>
          <a:xfrm>
            <a:off x="6660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4" name="Google Shape;164;p9"/>
          <p:cNvGrpSpPr/>
          <p:nvPr/>
        </p:nvGrpSpPr>
        <p:grpSpPr>
          <a:xfrm>
            <a:off x="819246" y="714334"/>
            <a:ext cx="635280" cy="147600"/>
            <a:chOff x="2147366" y="4139382"/>
            <a:chExt cx="635280" cy="147600"/>
          </a:xfrm>
        </p:grpSpPr>
        <p:sp>
          <p:nvSpPr>
            <p:cNvPr id="165" name="Google Shape;165;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8" name="Google Shape;168;p9"/>
          <p:cNvGrpSpPr/>
          <p:nvPr/>
        </p:nvGrpSpPr>
        <p:grpSpPr>
          <a:xfrm>
            <a:off x="8189023" y="5500363"/>
            <a:ext cx="3707096" cy="1137015"/>
            <a:chOff x="2176863" y="4518413"/>
            <a:chExt cx="5362500" cy="1301975"/>
          </a:xfrm>
        </p:grpSpPr>
        <p:sp>
          <p:nvSpPr>
            <p:cNvPr id="169" name="Google Shape;169;p9"/>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9"/>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71" name="Google Shape;171;p9"/>
          <p:cNvGrpSpPr/>
          <p:nvPr/>
        </p:nvGrpSpPr>
        <p:grpSpPr>
          <a:xfrm>
            <a:off x="8324759" y="5610447"/>
            <a:ext cx="635280" cy="147600"/>
            <a:chOff x="2147366" y="4139382"/>
            <a:chExt cx="635280" cy="147600"/>
          </a:xfrm>
        </p:grpSpPr>
        <p:sp>
          <p:nvSpPr>
            <p:cNvPr id="172" name="Google Shape;172;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5" name="Google Shape;175;p9"/>
          <p:cNvSpPr txBox="1">
            <a:spLocks noGrp="1"/>
          </p:cNvSpPr>
          <p:nvPr>
            <p:ph type="title"/>
          </p:nvPr>
        </p:nvSpPr>
        <p:spPr>
          <a:xfrm>
            <a:off x="819250" y="1873525"/>
            <a:ext cx="106068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76" name="Google Shape;176;p9"/>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71601" y="1591257"/>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t>PLATFORME DE</a:t>
            </a:r>
            <a:br>
              <a:rPr lang="en" sz="5000" dirty="0"/>
            </a:br>
            <a:r>
              <a:rPr lang="en" dirty="0">
                <a:solidFill>
                  <a:schemeClr val="accent1"/>
                </a:solidFill>
              </a:rPr>
              <a:t>STREAMING </a:t>
            </a:r>
            <a:br>
              <a:rPr lang="en" sz="5000" dirty="0">
                <a:solidFill>
                  <a:schemeClr val="accent1"/>
                </a:solidFill>
              </a:rPr>
            </a:br>
            <a:r>
              <a:rPr lang="en" sz="5000" dirty="0"/>
              <a:t>DU CONTENUE.</a:t>
            </a:r>
            <a:endParaRPr sz="5000" dirty="0"/>
          </a:p>
        </p:txBody>
      </p:sp>
      <p:sp>
        <p:nvSpPr>
          <p:cNvPr id="381" name="Google Shape;381;p22"/>
          <p:cNvSpPr txBox="1">
            <a:spLocks noGrp="1"/>
          </p:cNvSpPr>
          <p:nvPr>
            <p:ph type="subTitle"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Films </a:t>
            </a:r>
            <a:r>
              <a:rPr lang="en" sz="2400" dirty="0"/>
              <a:t>&amp;</a:t>
            </a:r>
            <a:r>
              <a:rPr lang="en" dirty="0"/>
              <a:t> courses. </a:t>
            </a:r>
            <a:r>
              <a:rPr lang="en" dirty="0">
                <a:solidFill>
                  <a:schemeClr val="accent1"/>
                </a:solidFill>
              </a:rPr>
              <a:t>&lt;/p&gt;</a:t>
            </a:r>
            <a:endParaRPr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80"/>
                                        </p:tgtEl>
                                        <p:attrNameLst>
                                          <p:attrName>style.visibility</p:attrName>
                                        </p:attrNameLst>
                                      </p:cBhvr>
                                      <p:to>
                                        <p:strVal val="visible"/>
                                      </p:to>
                                    </p:set>
                                    <p:anim calcmode="lin" valueType="num">
                                      <p:cBhvr>
                                        <p:cTn id="7" dur="250" fill="hold"/>
                                        <p:tgtEl>
                                          <p:spTgt spid="380"/>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380"/>
                                        </p:tgtEl>
                                        <p:attrNameLst>
                                          <p:attrName>ppt_y</p:attrName>
                                        </p:attrNameLst>
                                      </p:cBhvr>
                                      <p:tavLst>
                                        <p:tav tm="0">
                                          <p:val>
                                            <p:strVal val="#ppt_y"/>
                                          </p:val>
                                        </p:tav>
                                        <p:tav tm="100000">
                                          <p:val>
                                            <p:strVal val="#ppt_y"/>
                                          </p:val>
                                        </p:tav>
                                      </p:tavLst>
                                    </p:anim>
                                    <p:anim calcmode="lin" valueType="num">
                                      <p:cBhvr>
                                        <p:cTn id="9" dur="250" fill="hold"/>
                                        <p:tgtEl>
                                          <p:spTgt spid="380"/>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38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380"/>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381">
                                            <p:txEl>
                                              <p:pRg st="0" end="0"/>
                                            </p:txEl>
                                          </p:spTgt>
                                        </p:tgtEl>
                                        <p:attrNameLst>
                                          <p:attrName>style.visibility</p:attrName>
                                        </p:attrNameLst>
                                      </p:cBhvr>
                                      <p:to>
                                        <p:strVal val="visible"/>
                                      </p:to>
                                    </p:set>
                                    <p:anim calcmode="lin" valueType="num">
                                      <p:cBhvr>
                                        <p:cTn id="16" dur="250" fill="hold"/>
                                        <p:tgtEl>
                                          <p:spTgt spid="38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250" fill="hold"/>
                                        <p:tgtEl>
                                          <p:spTgt spid="381">
                                            <p:txEl>
                                              <p:pRg st="0" end="0"/>
                                            </p:txEl>
                                          </p:spTgt>
                                        </p:tgtEl>
                                        <p:attrNameLst>
                                          <p:attrName>ppt_y</p:attrName>
                                        </p:attrNameLst>
                                      </p:cBhvr>
                                      <p:tavLst>
                                        <p:tav tm="0">
                                          <p:val>
                                            <p:strVal val="#ppt_y"/>
                                          </p:val>
                                        </p:tav>
                                        <p:tav tm="100000">
                                          <p:val>
                                            <p:strVal val="#ppt_y"/>
                                          </p:val>
                                        </p:tav>
                                      </p:tavLst>
                                    </p:anim>
                                    <p:anim calcmode="lin" valueType="num">
                                      <p:cBhvr>
                                        <p:cTn id="18" dur="250" fill="hold"/>
                                        <p:tgtEl>
                                          <p:spTgt spid="38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250" fill="hold"/>
                                        <p:tgtEl>
                                          <p:spTgt spid="38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250" tmFilter="0,0; .5, 1; 1, 1"/>
                                        <p:tgtEl>
                                          <p:spTgt spid="3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5400" dirty="0">
                <a:solidFill>
                  <a:schemeClr val="accent2"/>
                </a:solidFill>
              </a:rPr>
              <a:t>- REGLEMENTATION.</a:t>
            </a:r>
            <a:endParaRPr sz="5400" dirty="0">
              <a:solidFill>
                <a:schemeClr val="accent2"/>
              </a:solidFill>
            </a:endParaRPr>
          </a:p>
        </p:txBody>
      </p:sp>
      <p:sp>
        <p:nvSpPr>
          <p:cNvPr id="793" name="Google Shape;793;p40"/>
          <p:cNvSpPr txBox="1">
            <a:spLocks noGrp="1"/>
          </p:cNvSpPr>
          <p:nvPr>
            <p:ph type="body" idx="7"/>
          </p:nvPr>
        </p:nvSpPr>
        <p:spPr>
          <a:xfrm>
            <a:off x="2706783" y="2869625"/>
            <a:ext cx="2176716" cy="1573746"/>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fr-FR" dirty="0"/>
              <a:t>---</a:t>
            </a:r>
            <a:r>
              <a:rPr lang="fr-FR" sz="1800" dirty="0"/>
              <a:t>R</a:t>
            </a:r>
            <a:r>
              <a:rPr lang="fr-FR" dirty="0"/>
              <a:t>èglementations</a:t>
            </a:r>
            <a:r>
              <a:rPr lang="fr-FR" sz="1800" dirty="0"/>
              <a:t> sur la </a:t>
            </a:r>
            <a:r>
              <a:rPr lang="fr-FR" dirty="0"/>
              <a:t>protection de la vie privée . ---</a:t>
            </a:r>
          </a:p>
        </p:txBody>
      </p:sp>
      <p:sp>
        <p:nvSpPr>
          <p:cNvPr id="795" name="Google Shape;795;p40"/>
          <p:cNvSpPr txBox="1">
            <a:spLocks noGrp="1"/>
          </p:cNvSpPr>
          <p:nvPr>
            <p:ph type="body" idx="8"/>
          </p:nvPr>
        </p:nvSpPr>
        <p:spPr>
          <a:xfrm>
            <a:off x="5097162" y="2907614"/>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---Règlementations             sur            la publicité. ---</a:t>
            </a:r>
          </a:p>
        </p:txBody>
      </p:sp>
      <p:sp>
        <p:nvSpPr>
          <p:cNvPr id="797" name="Google Shape;797;p40"/>
          <p:cNvSpPr txBox="1">
            <a:spLocks noGrp="1"/>
          </p:cNvSpPr>
          <p:nvPr>
            <p:ph type="body" idx="9"/>
          </p:nvPr>
        </p:nvSpPr>
        <p:spPr>
          <a:xfrm>
            <a:off x="7487517" y="2935555"/>
            <a:ext cx="1997700" cy="234102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fr-FR" dirty="0"/>
              <a:t>---Règlementations sur la diffusion de contenu inapproprié</a:t>
            </a:r>
            <a:r>
              <a:rPr lang="fr-FR" sz="1400" dirty="0"/>
              <a:t>.  ---</a:t>
            </a:r>
            <a:endParaRPr sz="1400" dirty="0"/>
          </a:p>
        </p:txBody>
      </p:sp>
      <p:sp>
        <p:nvSpPr>
          <p:cNvPr id="801" name="Google Shape;801;p40"/>
          <p:cNvSpPr txBox="1">
            <a:spLocks noGrp="1"/>
          </p:cNvSpPr>
          <p:nvPr>
            <p:ph type="body" idx="13"/>
          </p:nvPr>
        </p:nvSpPr>
        <p:spPr>
          <a:xfrm>
            <a:off x="9877861" y="2943399"/>
            <a:ext cx="1997700" cy="2344563"/>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fr-FR" dirty="0"/>
              <a:t>---Règlementations sur les taxes et les impôts.       ---</a:t>
            </a:r>
            <a:endParaRPr dirty="0"/>
          </a:p>
        </p:txBody>
      </p:sp>
      <p:pic>
        <p:nvPicPr>
          <p:cNvPr id="18" name="Picture 17">
            <a:extLst>
              <a:ext uri="{FF2B5EF4-FFF2-40B4-BE49-F238E27FC236}">
                <a16:creationId xmlns:a16="http://schemas.microsoft.com/office/drawing/2014/main" id="{01B7F4D1-9F31-A06D-F210-24B1C0EE8A9C}"/>
              </a:ext>
            </a:extLst>
          </p:cNvPr>
          <p:cNvPicPr>
            <a:picLocks noChangeAspect="1"/>
          </p:cNvPicPr>
          <p:nvPr/>
        </p:nvPicPr>
        <p:blipFill>
          <a:blip r:embed="rId3"/>
          <a:stretch>
            <a:fillRect/>
          </a:stretch>
        </p:blipFill>
        <p:spPr>
          <a:xfrm>
            <a:off x="316404" y="2593495"/>
            <a:ext cx="2176716" cy="23338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3218010" y="1845663"/>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LES BARRIERES D’ </a:t>
            </a:r>
            <a:r>
              <a:rPr lang="en" sz="6800" dirty="0">
                <a:solidFill>
                  <a:schemeClr val="accent1"/>
                </a:solidFill>
              </a:rPr>
              <a:t>OP</a:t>
            </a:r>
            <a:r>
              <a:rPr lang="en" sz="4800" dirty="0">
                <a:solidFill>
                  <a:schemeClr val="accent3"/>
                </a:solidFill>
              </a:rPr>
              <a:t>Hub</a:t>
            </a:r>
            <a:endParaRPr sz="5800" dirty="0">
              <a:solidFill>
                <a:schemeClr val="accent3"/>
              </a:solidFill>
            </a:endParaRPr>
          </a:p>
        </p:txBody>
      </p:sp>
      <p:sp>
        <p:nvSpPr>
          <p:cNvPr id="410" name="Google Shape;410;p25"/>
          <p:cNvSpPr txBox="1">
            <a:spLocks noGrp="1"/>
          </p:cNvSpPr>
          <p:nvPr>
            <p:ph type="body" idx="1"/>
          </p:nvPr>
        </p:nvSpPr>
        <p:spPr>
          <a:xfrm>
            <a:off x="1399890" y="403380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 </a:t>
            </a:r>
            <a:r>
              <a:rPr lang="fr-FR" b="0" i="0" dirty="0">
                <a:solidFill>
                  <a:srgbClr val="D1D5DB"/>
                </a:solidFill>
                <a:effectLst/>
                <a:latin typeface="Roboto" panose="02000000000000000000" pitchFamily="2" charset="0"/>
                <a:ea typeface="Roboto" panose="02000000000000000000" pitchFamily="2" charset="0"/>
                <a:cs typeface="Roboto" panose="02000000000000000000" pitchFamily="2" charset="0"/>
              </a:rPr>
              <a:t>Voici quelques exemples de barrières à l'entrée que</a:t>
            </a:r>
            <a:r>
              <a:rPr lang="fr-FR" b="0" i="0" dirty="0">
                <a:solidFill>
                  <a:srgbClr val="D1D5DB"/>
                </a:solidFill>
                <a:effectLst/>
                <a:latin typeface="Söhne"/>
              </a:rPr>
              <a:t> </a:t>
            </a:r>
            <a:r>
              <a:rPr lang="fr-FR" b="0" i="0" dirty="0">
                <a:solidFill>
                  <a:srgbClr val="D1D5DB"/>
                </a:solidFill>
                <a:effectLst/>
                <a:latin typeface="Roboto" panose="02000000000000000000" pitchFamily="2" charset="0"/>
                <a:ea typeface="Roboto" panose="02000000000000000000" pitchFamily="2" charset="0"/>
                <a:cs typeface="Roboto" panose="02000000000000000000" pitchFamily="2" charset="0"/>
              </a:rPr>
              <a:t>notre </a:t>
            </a:r>
            <a:r>
              <a:rPr lang="en" dirty="0">
                <a:solidFill>
                  <a:schemeClr val="accent1"/>
                </a:solidFill>
              </a:rPr>
              <a:t>Platforme</a:t>
            </a:r>
            <a:r>
              <a:rPr lang="en" sz="2100" dirty="0">
                <a:solidFill>
                  <a:schemeClr val="accent1"/>
                </a:solidFill>
              </a:rPr>
              <a:t>:</a:t>
            </a:r>
            <a:endParaRPr dirty="0">
              <a:solidFill>
                <a:schemeClr val="accent1"/>
              </a:solidFill>
            </a:endParaRPr>
          </a:p>
        </p:txBody>
      </p:sp>
      <p:sp>
        <p:nvSpPr>
          <p:cNvPr id="412" name="Google Shape;412;p25"/>
          <p:cNvSpPr/>
          <p:nvPr/>
        </p:nvSpPr>
        <p:spPr>
          <a:xfrm>
            <a:off x="1399890" y="1942901"/>
            <a:ext cx="1627849" cy="1486099"/>
          </a:xfrm>
          <a:prstGeom prst="rect">
            <a:avLst/>
          </a:prstGeom>
        </p:spPr>
        <p:txBody>
          <a:bodyPr>
            <a:prstTxWarp prst="textPlain">
              <a:avLst/>
            </a:prstTxWarp>
          </a:bodyPr>
          <a:lstStyle/>
          <a:p>
            <a:pPr lvl="0" algn="ctr"/>
            <a:r>
              <a:rPr b="1" i="0" dirty="0">
                <a:ln>
                  <a:noFill/>
                </a:ln>
                <a:solidFill>
                  <a:schemeClr val="accent1"/>
                </a:solidFill>
                <a:latin typeface="Roboto Mono"/>
              </a:rPr>
              <a:t>0</a:t>
            </a:r>
            <a:r>
              <a:rPr lang="en-US" b="1" i="0" dirty="0">
                <a:ln>
                  <a:noFill/>
                </a:ln>
                <a:solidFill>
                  <a:schemeClr val="accent1"/>
                </a:solidFill>
                <a:latin typeface="Roboto Mono"/>
              </a:rPr>
              <a:t>4</a:t>
            </a:r>
            <a:endParaRPr b="1" i="0" dirty="0">
              <a:ln>
                <a:noFill/>
              </a:ln>
              <a:solidFill>
                <a:schemeClr val="accent1"/>
              </a:solidFill>
              <a:latin typeface="Roboto Mono"/>
            </a:endParaRPr>
          </a:p>
        </p:txBody>
      </p:sp>
      <p:pic>
        <p:nvPicPr>
          <p:cNvPr id="11" name="Picture 10">
            <a:extLst>
              <a:ext uri="{FF2B5EF4-FFF2-40B4-BE49-F238E27FC236}">
                <a16:creationId xmlns:a16="http://schemas.microsoft.com/office/drawing/2014/main" id="{D9FA5864-9F6C-DDE3-628A-3E608F8BF4B9}"/>
              </a:ext>
            </a:extLst>
          </p:cNvPr>
          <p:cNvPicPr>
            <a:picLocks noChangeAspect="1"/>
          </p:cNvPicPr>
          <p:nvPr/>
        </p:nvPicPr>
        <p:blipFill>
          <a:blip r:embed="rId3"/>
          <a:stretch>
            <a:fillRect/>
          </a:stretch>
        </p:blipFill>
        <p:spPr>
          <a:xfrm>
            <a:off x="8267700" y="2824200"/>
            <a:ext cx="4291297" cy="4291297"/>
          </a:xfrm>
          <a:prstGeom prst="rect">
            <a:avLst/>
          </a:prstGeom>
        </p:spPr>
      </p:pic>
    </p:spTree>
    <p:extLst>
      <p:ext uri="{BB962C8B-B14F-4D97-AF65-F5344CB8AC3E}">
        <p14:creationId xmlns:p14="http://schemas.microsoft.com/office/powerpoint/2010/main" val="892210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2081700" y="147844"/>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L</a:t>
            </a:r>
            <a:r>
              <a:rPr lang="en" dirty="0"/>
              <a:t>ES BARRIERES D’ </a:t>
            </a:r>
            <a:r>
              <a:rPr lang="en" sz="6000" dirty="0">
                <a:solidFill>
                  <a:schemeClr val="accent1"/>
                </a:solidFill>
              </a:rPr>
              <a:t>OP</a:t>
            </a:r>
            <a:r>
              <a:rPr lang="en" sz="4800" dirty="0">
                <a:solidFill>
                  <a:schemeClr val="accent3"/>
                </a:solidFill>
              </a:rPr>
              <a:t>Hub</a:t>
            </a:r>
            <a:r>
              <a:rPr lang="en" sz="6000" dirty="0">
                <a:solidFill>
                  <a:schemeClr val="accent1"/>
                </a:solidFill>
              </a:rPr>
              <a:t>?</a:t>
            </a:r>
            <a:endParaRPr sz="6000" dirty="0">
              <a:solidFill>
                <a:schemeClr val="accent1"/>
              </a:solidFill>
            </a:endParaRPr>
          </a:p>
        </p:txBody>
      </p:sp>
      <p:sp>
        <p:nvSpPr>
          <p:cNvPr id="426" name="Google Shape;426;p27"/>
          <p:cNvSpPr txBox="1">
            <a:spLocks noGrp="1"/>
          </p:cNvSpPr>
          <p:nvPr>
            <p:ph type="body" idx="1"/>
          </p:nvPr>
        </p:nvSpPr>
        <p:spPr>
          <a:prstGeom prst="rect">
            <a:avLst/>
          </a:prstGeom>
        </p:spPr>
        <p:txBody>
          <a:bodyPr spcFirstLastPara="1" wrap="square" lIns="121900" tIns="121900" rIns="121900" bIns="121900" anchor="t" anchorCtr="0">
            <a:noAutofit/>
          </a:bodyPr>
          <a:lstStyle/>
          <a:p>
            <a:pPr marL="0" lvl="0" indent="0" algn="l" rtl="0">
              <a:spcBef>
                <a:spcPts val="2100"/>
              </a:spcBef>
              <a:spcAft>
                <a:spcPts val="2100"/>
              </a:spcAft>
              <a:buNone/>
            </a:pPr>
            <a:r>
              <a:rPr lang="fr-FR" dirty="0"/>
              <a:t>Les licences pour le contenu de films, de télévision et de musique peuvent être coûteuses, ce qui peut être un obstacle pour les nouvelles entreprises             qui essaient de construire leur catalogue de contenu.</a:t>
            </a:r>
            <a:endParaRPr dirty="0"/>
          </a:p>
        </p:txBody>
      </p:sp>
      <p:sp>
        <p:nvSpPr>
          <p:cNvPr id="425" name="Google Shape;425;p27"/>
          <p:cNvSpPr txBox="1">
            <a:spLocks noGrp="1"/>
          </p:cNvSpPr>
          <p:nvPr>
            <p:ph type="body" idx="2"/>
          </p:nvPr>
        </p:nvSpPr>
        <p:spPr>
          <a:xfrm>
            <a:off x="6679275" y="2547387"/>
            <a:ext cx="43983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t>Il y a de nombreuses plateformes de streaming en ligne qui luttent pour attirer et fidéliser les utilisateurs, ce qui peut rendre difficile pour les nouvelles 	         entreprises de se faire une place sur le marché.( Netflix , Hullu , Crunshyroll etc .. ) </a:t>
            </a:r>
            <a:endParaRPr dirty="0"/>
          </a:p>
        </p:txBody>
      </p:sp>
      <p:sp>
        <p:nvSpPr>
          <p:cNvPr id="3" name="TextBox 2">
            <a:extLst>
              <a:ext uri="{FF2B5EF4-FFF2-40B4-BE49-F238E27FC236}">
                <a16:creationId xmlns:a16="http://schemas.microsoft.com/office/drawing/2014/main" id="{5E1A3E3D-DE77-E3B7-47F6-D0B45A5F6A67}"/>
              </a:ext>
            </a:extLst>
          </p:cNvPr>
          <p:cNvSpPr txBox="1"/>
          <p:nvPr/>
        </p:nvSpPr>
        <p:spPr>
          <a:xfrm>
            <a:off x="1022934" y="1962611"/>
            <a:ext cx="4840424" cy="584775"/>
          </a:xfrm>
          <a:prstGeom prst="rect">
            <a:avLst/>
          </a:prstGeom>
          <a:noFill/>
        </p:spPr>
        <p:txBody>
          <a:bodyPr wrap="square" rtlCol="0">
            <a:spAutoFit/>
          </a:bodyPr>
          <a:lstStyle/>
          <a:p>
            <a:r>
              <a:rPr lang="en" sz="3200" b="1" dirty="0">
                <a:solidFill>
                  <a:schemeClr val="accent3"/>
                </a:solidFill>
                <a:latin typeface="Roboto" panose="02000000000000000000" pitchFamily="2" charset="0"/>
                <a:ea typeface="Roboto" panose="02000000000000000000" pitchFamily="2" charset="0"/>
                <a:cs typeface="Roboto" panose="02000000000000000000" pitchFamily="2" charset="0"/>
              </a:rPr>
              <a:t>- </a:t>
            </a:r>
            <a:r>
              <a:rPr lang="en-US" sz="3200" b="1" dirty="0">
                <a:solidFill>
                  <a:schemeClr val="accent3"/>
                </a:solidFill>
                <a:latin typeface="Roboto" panose="02000000000000000000" pitchFamily="2" charset="0"/>
                <a:ea typeface="Roboto" panose="02000000000000000000" pitchFamily="2" charset="0"/>
                <a:cs typeface="Roboto" panose="02000000000000000000" pitchFamily="2" charset="0"/>
              </a:rPr>
              <a:t>Coût élevé du contenu</a:t>
            </a:r>
            <a:r>
              <a:rPr lang="en" sz="3200" b="1" dirty="0">
                <a:solidFill>
                  <a:schemeClr val="accent3"/>
                </a:solidFill>
                <a:latin typeface="Roboto" panose="02000000000000000000" pitchFamily="2" charset="0"/>
                <a:ea typeface="Roboto" panose="02000000000000000000" pitchFamily="2" charset="0"/>
                <a:cs typeface="Roboto" panose="02000000000000000000" pitchFamily="2" charset="0"/>
              </a:rPr>
              <a:t> ! </a:t>
            </a:r>
            <a:endParaRPr lang="en-US" dirty="0"/>
          </a:p>
        </p:txBody>
      </p:sp>
      <p:sp>
        <p:nvSpPr>
          <p:cNvPr id="4" name="TextBox 3">
            <a:extLst>
              <a:ext uri="{FF2B5EF4-FFF2-40B4-BE49-F238E27FC236}">
                <a16:creationId xmlns:a16="http://schemas.microsoft.com/office/drawing/2014/main" id="{83B2CFD1-6E81-A378-486F-0FFE0479CC29}"/>
              </a:ext>
            </a:extLst>
          </p:cNvPr>
          <p:cNvSpPr txBox="1"/>
          <p:nvPr/>
        </p:nvSpPr>
        <p:spPr>
          <a:xfrm>
            <a:off x="6468258" y="1962611"/>
            <a:ext cx="3841642" cy="584775"/>
          </a:xfrm>
          <a:prstGeom prst="rect">
            <a:avLst/>
          </a:prstGeom>
          <a:noFill/>
        </p:spPr>
        <p:txBody>
          <a:bodyPr wrap="square" rtlCol="0">
            <a:spAutoFit/>
          </a:bodyPr>
          <a:lstStyle/>
          <a:p>
            <a:r>
              <a:rPr lang="en" sz="3200" b="1" dirty="0">
                <a:solidFill>
                  <a:schemeClr val="accent3"/>
                </a:solidFill>
                <a:latin typeface="Roboto" panose="02000000000000000000" pitchFamily="2" charset="0"/>
                <a:ea typeface="Roboto" panose="02000000000000000000" pitchFamily="2" charset="0"/>
                <a:cs typeface="Roboto" panose="02000000000000000000" pitchFamily="2" charset="0"/>
              </a:rPr>
              <a:t>- La </a:t>
            </a:r>
            <a:r>
              <a:rPr lang="en-US" sz="3200" b="1" dirty="0">
                <a:solidFill>
                  <a:schemeClr val="accent3"/>
                </a:solidFill>
                <a:latin typeface="Roboto" panose="02000000000000000000" pitchFamily="2" charset="0"/>
                <a:ea typeface="Roboto" panose="02000000000000000000" pitchFamily="2" charset="0"/>
                <a:cs typeface="Roboto" panose="02000000000000000000" pitchFamily="2" charset="0"/>
              </a:rPr>
              <a:t>Concurrence</a:t>
            </a:r>
            <a:r>
              <a:rPr lang="en" sz="3200" b="1" dirty="0">
                <a:solidFill>
                  <a:schemeClr val="accent3"/>
                </a:solidFill>
                <a:latin typeface="Roboto" panose="02000000000000000000" pitchFamily="2" charset="0"/>
                <a:ea typeface="Roboto" panose="02000000000000000000" pitchFamily="2" charset="0"/>
                <a:cs typeface="Roboto" panose="02000000000000000000" pitchFamily="2" charset="0"/>
              </a:rPr>
              <a:t> !!</a:t>
            </a:r>
            <a:endParaRPr lang="en-US" dirty="0"/>
          </a:p>
        </p:txBody>
      </p:sp>
    </p:spTree>
    <p:extLst>
      <p:ext uri="{BB962C8B-B14F-4D97-AF65-F5344CB8AC3E}">
        <p14:creationId xmlns:p14="http://schemas.microsoft.com/office/powerpoint/2010/main" val="3157844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SOLUTIONS DES  </a:t>
            </a:r>
            <a:r>
              <a:rPr lang="en" sz="6000" dirty="0">
                <a:solidFill>
                  <a:schemeClr val="accent2"/>
                </a:solidFill>
              </a:rPr>
              <a:t>BARRIERES.</a:t>
            </a:r>
            <a:endParaRPr sz="6000" dirty="0">
              <a:solidFill>
                <a:schemeClr val="accent2"/>
              </a:solidFill>
            </a:endParaRPr>
          </a:p>
        </p:txBody>
      </p:sp>
      <p:sp>
        <p:nvSpPr>
          <p:cNvPr id="534" name="Google Shape;534;p36"/>
          <p:cNvSpPr txBox="1">
            <a:spLocks noGrp="1"/>
          </p:cNvSpPr>
          <p:nvPr>
            <p:ph type="body" idx="1"/>
          </p:nvPr>
        </p:nvSpPr>
        <p:spPr>
          <a:xfrm>
            <a:off x="8481425" y="30971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dirty="0"/>
              <a:t>+ Promoter   platforme .</a:t>
            </a:r>
            <a:endParaRPr dirty="0"/>
          </a:p>
        </p:txBody>
      </p:sp>
      <p:sp>
        <p:nvSpPr>
          <p:cNvPr id="529" name="Google Shape;529;p36"/>
          <p:cNvSpPr txBox="1">
            <a:spLocks noGrp="1"/>
          </p:cNvSpPr>
          <p:nvPr>
            <p:ph type="body" idx="5"/>
          </p:nvPr>
        </p:nvSpPr>
        <p:spPr>
          <a:xfrm>
            <a:off x="4621800" y="2459750"/>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fr-FR" sz="1400" dirty="0"/>
              <a:t>+ Il est également possible d'essayer de trouver des films qui sont disponibles sous licence Creative Commons, qui nous permettons d'utiliser le film à des fins commerciales                  après avoir crédité l'auteur du film.</a:t>
            </a:r>
            <a:endParaRPr lang="en-US" sz="1400" dirty="0">
              <a:solidFill>
                <a:schemeClr val="accent2"/>
              </a:solidFill>
            </a:endParaRPr>
          </a:p>
        </p:txBody>
      </p:sp>
      <p:sp>
        <p:nvSpPr>
          <p:cNvPr id="530" name="Google Shape;530;p36"/>
          <p:cNvSpPr txBox="1">
            <a:spLocks noGrp="1"/>
          </p:cNvSpPr>
          <p:nvPr>
            <p:ph type="body" idx="6"/>
          </p:nvPr>
        </p:nvSpPr>
        <p:spPr>
          <a:xfrm>
            <a:off x="591193" y="2728550"/>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fr-FR" sz="1200" dirty="0"/>
              <a:t>+ La solution la moins coûteuse pour obtenir une licence de film pour votre entreprise débutante sera probablement d'utiliser une banque de contenu en ligne. Ces banques de                    contenu proposent généralement des licences de films à des tarifs raisonnables et vous permettent d'utiliser le film à des fins commerciales après avoir acheté une licence.</a:t>
            </a:r>
            <a:endParaRPr sz="1200" dirty="0"/>
          </a:p>
        </p:txBody>
      </p:sp>
      <p:pic>
        <p:nvPicPr>
          <p:cNvPr id="11" name="Picture 10">
            <a:extLst>
              <a:ext uri="{FF2B5EF4-FFF2-40B4-BE49-F238E27FC236}">
                <a16:creationId xmlns:a16="http://schemas.microsoft.com/office/drawing/2014/main" id="{D95C97FD-C21A-01A7-483D-FDBC3D0384A7}"/>
              </a:ext>
            </a:extLst>
          </p:cNvPr>
          <p:cNvPicPr>
            <a:picLocks noChangeAspect="1"/>
          </p:cNvPicPr>
          <p:nvPr/>
        </p:nvPicPr>
        <p:blipFill>
          <a:blip r:embed="rId3"/>
          <a:stretch>
            <a:fillRect/>
          </a:stretch>
        </p:blipFill>
        <p:spPr>
          <a:xfrm>
            <a:off x="7790862" y="4022325"/>
            <a:ext cx="2619375" cy="2543175"/>
          </a:xfrm>
          <a:prstGeom prst="rect">
            <a:avLst/>
          </a:prstGeom>
        </p:spPr>
      </p:pic>
    </p:spTree>
    <p:extLst>
      <p:ext uri="{BB962C8B-B14F-4D97-AF65-F5344CB8AC3E}">
        <p14:creationId xmlns:p14="http://schemas.microsoft.com/office/powerpoint/2010/main" val="98656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3659299" y="2379877"/>
            <a:ext cx="6951759" cy="2098246"/>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t>PROPRIETE ET CARACTERISTIQUE D’        </a:t>
            </a:r>
            <a:r>
              <a:rPr lang="en" dirty="0">
                <a:solidFill>
                  <a:schemeClr val="accent3"/>
                </a:solidFill>
              </a:rPr>
              <a:t>OP</a:t>
            </a:r>
            <a:r>
              <a:rPr lang="en" sz="4000" dirty="0">
                <a:solidFill>
                  <a:schemeClr val="accent1"/>
                </a:solidFill>
              </a:rPr>
              <a:t>Hub</a:t>
            </a:r>
            <a:r>
              <a:rPr lang="en" dirty="0">
                <a:solidFill>
                  <a:schemeClr val="accent3"/>
                </a:solidFill>
              </a:rPr>
              <a:t> .</a:t>
            </a:r>
            <a:endParaRPr dirty="0">
              <a:solidFill>
                <a:schemeClr val="accent3"/>
              </a:solidFill>
            </a:endParaRPr>
          </a:p>
        </p:txBody>
      </p:sp>
      <p:sp>
        <p:nvSpPr>
          <p:cNvPr id="459" name="Google Shape;459;p31"/>
          <p:cNvSpPr/>
          <p:nvPr/>
        </p:nvSpPr>
        <p:spPr>
          <a:xfrm>
            <a:off x="1447801" y="2369178"/>
            <a:ext cx="2211498" cy="1831347"/>
          </a:xfrm>
          <a:prstGeom prst="rect">
            <a:avLst/>
          </a:prstGeom>
        </p:spPr>
        <p:txBody>
          <a:bodyPr>
            <a:prstTxWarp prst="textPlain">
              <a:avLst/>
            </a:prstTxWarp>
          </a:bodyPr>
          <a:lstStyle/>
          <a:p>
            <a:pPr lvl="0" algn="ctr"/>
            <a:r>
              <a:rPr sz="3200" b="1" i="0" dirty="0">
                <a:ln>
                  <a:noFill/>
                </a:ln>
                <a:solidFill>
                  <a:schemeClr val="accent3"/>
                </a:solidFill>
                <a:latin typeface="Roboto Mono"/>
              </a:rPr>
              <a:t>0</a:t>
            </a:r>
            <a:r>
              <a:rPr lang="en-US" sz="3200" b="1" i="0" dirty="0">
                <a:ln>
                  <a:noFill/>
                </a:ln>
                <a:solidFill>
                  <a:schemeClr val="accent3"/>
                </a:solidFill>
                <a:latin typeface="Roboto Mono"/>
              </a:rPr>
              <a:t>4</a:t>
            </a:r>
            <a:endParaRPr sz="2400" b="1" i="0" dirty="0">
              <a:ln>
                <a:noFill/>
              </a:ln>
              <a:solidFill>
                <a:schemeClr val="accent3"/>
              </a:solidFill>
              <a:latin typeface="Roboto Mono"/>
            </a:endParaRPr>
          </a:p>
        </p:txBody>
      </p:sp>
    </p:spTree>
    <p:extLst>
      <p:ext uri="{BB962C8B-B14F-4D97-AF65-F5344CB8AC3E}">
        <p14:creationId xmlns:p14="http://schemas.microsoft.com/office/powerpoint/2010/main" val="3673114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5400" dirty="0">
                <a:solidFill>
                  <a:schemeClr val="tx1"/>
                </a:solidFill>
              </a:rPr>
              <a:t>- UTILISATEURS NON-ABONNES.</a:t>
            </a:r>
            <a:endParaRPr sz="5400" dirty="0">
              <a:solidFill>
                <a:schemeClr val="tx1"/>
              </a:solidFill>
            </a:endParaRPr>
          </a:p>
        </p:txBody>
      </p:sp>
      <p:sp>
        <p:nvSpPr>
          <p:cNvPr id="793" name="Google Shape;793;p40"/>
          <p:cNvSpPr txBox="1">
            <a:spLocks noGrp="1"/>
          </p:cNvSpPr>
          <p:nvPr>
            <p:ph type="body" idx="7"/>
          </p:nvPr>
        </p:nvSpPr>
        <p:spPr>
          <a:xfrm>
            <a:off x="2706783" y="2541934"/>
            <a:ext cx="2176716" cy="1573746"/>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fr-FR" dirty="0"/>
              <a:t>---            </a:t>
            </a:r>
            <a:r>
              <a:rPr lang="fr-FR" sz="1800" dirty="0"/>
              <a:t>N'a pas l'access au haute qualité.   </a:t>
            </a:r>
            <a:r>
              <a:rPr lang="fr-FR" dirty="0"/>
              <a:t>---</a:t>
            </a:r>
          </a:p>
        </p:txBody>
      </p:sp>
      <p:sp>
        <p:nvSpPr>
          <p:cNvPr id="795" name="Google Shape;795;p40"/>
          <p:cNvSpPr txBox="1">
            <a:spLocks noGrp="1"/>
          </p:cNvSpPr>
          <p:nvPr>
            <p:ph type="body" idx="8"/>
          </p:nvPr>
        </p:nvSpPr>
        <p:spPr>
          <a:xfrm>
            <a:off x="5097173" y="2541934"/>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a:t>
            </a:r>
            <a:r>
              <a:rPr lang="fr-FR" dirty="0"/>
              <a:t>          N'a pas l’access a tous les films ..            </a:t>
            </a:r>
            <a:r>
              <a:rPr lang="en-US" dirty="0"/>
              <a:t>---</a:t>
            </a:r>
          </a:p>
        </p:txBody>
      </p:sp>
      <p:sp>
        <p:nvSpPr>
          <p:cNvPr id="797" name="Google Shape;797;p40"/>
          <p:cNvSpPr txBox="1">
            <a:spLocks noGrp="1"/>
          </p:cNvSpPr>
          <p:nvPr>
            <p:ph type="body" idx="9"/>
          </p:nvPr>
        </p:nvSpPr>
        <p:spPr>
          <a:xfrm>
            <a:off x="7487517" y="2541934"/>
            <a:ext cx="1997700" cy="242860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fr-FR" dirty="0"/>
              <a:t>---         Les annonces.     </a:t>
            </a:r>
            <a:r>
              <a:rPr lang="fr-FR" sz="1400" dirty="0"/>
              <a:t>---</a:t>
            </a:r>
            <a:endParaRPr sz="1400" dirty="0"/>
          </a:p>
        </p:txBody>
      </p:sp>
      <p:sp>
        <p:nvSpPr>
          <p:cNvPr id="801" name="Google Shape;801;p40"/>
          <p:cNvSpPr txBox="1">
            <a:spLocks noGrp="1"/>
          </p:cNvSpPr>
          <p:nvPr>
            <p:ph type="body" idx="13"/>
          </p:nvPr>
        </p:nvSpPr>
        <p:spPr>
          <a:xfrm>
            <a:off x="9877861" y="2541934"/>
            <a:ext cx="1997700" cy="2344563"/>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fr-FR" dirty="0"/>
              <a:t>---      L'access juste au formation publique.     ---</a:t>
            </a:r>
            <a:endParaRPr dirty="0"/>
          </a:p>
        </p:txBody>
      </p:sp>
      <p:sp>
        <p:nvSpPr>
          <p:cNvPr id="3" name="Google Shape;793;p40">
            <a:extLst>
              <a:ext uri="{FF2B5EF4-FFF2-40B4-BE49-F238E27FC236}">
                <a16:creationId xmlns:a16="http://schemas.microsoft.com/office/drawing/2014/main" id="{6CC90986-BA06-F7C9-4860-5BCEE047E33E}"/>
              </a:ext>
            </a:extLst>
          </p:cNvPr>
          <p:cNvSpPr txBox="1">
            <a:spLocks/>
          </p:cNvSpPr>
          <p:nvPr/>
        </p:nvSpPr>
        <p:spPr>
          <a:xfrm>
            <a:off x="316404" y="2498918"/>
            <a:ext cx="2176716" cy="157374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Roboto Mono"/>
              <a:buChar char="●"/>
              <a:defRPr sz="1600" b="0" i="0" u="none" strike="noStrike" cap="none">
                <a:solidFill>
                  <a:schemeClr val="dk2"/>
                </a:solidFill>
                <a:latin typeface="Roboto Mono"/>
                <a:ea typeface="Roboto Mono"/>
                <a:cs typeface="Roboto Mono"/>
                <a:sym typeface="Roboto Mono"/>
              </a:defRPr>
            </a:lvl1pPr>
            <a:lvl2pPr marL="914400" marR="0" lvl="1" indent="-330200" algn="l" rtl="0">
              <a:lnSpc>
                <a:spcPct val="115000"/>
              </a:lnSpc>
              <a:spcBef>
                <a:spcPts val="2100"/>
              </a:spcBef>
              <a:spcAft>
                <a:spcPts val="0"/>
              </a:spcAft>
              <a:buClr>
                <a:schemeClr val="dk2"/>
              </a:buClr>
              <a:buSzPts val="1600"/>
              <a:buFont typeface="Roboto Mono"/>
              <a:buChar char="○"/>
              <a:defRPr sz="1600" b="0" i="0" u="none" strike="noStrike" cap="none">
                <a:solidFill>
                  <a:schemeClr val="dk2"/>
                </a:solidFill>
                <a:latin typeface="Roboto Mono"/>
                <a:ea typeface="Roboto Mono"/>
                <a:cs typeface="Roboto Mono"/>
                <a:sym typeface="Roboto Mono"/>
              </a:defRPr>
            </a:lvl2pPr>
            <a:lvl3pPr marL="1371600" marR="0" lvl="2" indent="-330200" algn="l" rtl="0">
              <a:lnSpc>
                <a:spcPct val="115000"/>
              </a:lnSpc>
              <a:spcBef>
                <a:spcPts val="2100"/>
              </a:spcBef>
              <a:spcAft>
                <a:spcPts val="0"/>
              </a:spcAft>
              <a:buClr>
                <a:schemeClr val="dk2"/>
              </a:buClr>
              <a:buSzPts val="1600"/>
              <a:buFont typeface="Roboto Mono"/>
              <a:buChar char="■"/>
              <a:defRPr sz="1600" b="0" i="0" u="none" strike="noStrike" cap="none">
                <a:solidFill>
                  <a:schemeClr val="dk2"/>
                </a:solidFill>
                <a:latin typeface="Roboto Mono"/>
                <a:ea typeface="Roboto Mono"/>
                <a:cs typeface="Roboto Mono"/>
                <a:sym typeface="Roboto Mono"/>
              </a:defRPr>
            </a:lvl3pPr>
            <a:lvl4pPr marL="1828800" marR="0" lvl="3" indent="-330200" algn="l" rtl="0">
              <a:lnSpc>
                <a:spcPct val="115000"/>
              </a:lnSpc>
              <a:spcBef>
                <a:spcPts val="2100"/>
              </a:spcBef>
              <a:spcAft>
                <a:spcPts val="0"/>
              </a:spcAft>
              <a:buClr>
                <a:schemeClr val="dk2"/>
              </a:buClr>
              <a:buSzPts val="1600"/>
              <a:buFont typeface="Roboto Mono"/>
              <a:buChar char="●"/>
              <a:defRPr sz="1600" b="0" i="0" u="none" strike="noStrike" cap="none">
                <a:solidFill>
                  <a:schemeClr val="dk2"/>
                </a:solidFill>
                <a:latin typeface="Roboto Mono"/>
                <a:ea typeface="Roboto Mono"/>
                <a:cs typeface="Roboto Mono"/>
                <a:sym typeface="Roboto Mono"/>
              </a:defRPr>
            </a:lvl4pPr>
            <a:lvl5pPr marL="2286000" marR="0" lvl="4" indent="-330200" algn="l" rtl="0">
              <a:lnSpc>
                <a:spcPct val="115000"/>
              </a:lnSpc>
              <a:spcBef>
                <a:spcPts val="2100"/>
              </a:spcBef>
              <a:spcAft>
                <a:spcPts val="0"/>
              </a:spcAft>
              <a:buClr>
                <a:schemeClr val="dk2"/>
              </a:buClr>
              <a:buSzPts val="1600"/>
              <a:buFont typeface="Roboto Mono"/>
              <a:buChar char="○"/>
              <a:defRPr sz="1600" b="0" i="0" u="none" strike="noStrike" cap="none">
                <a:solidFill>
                  <a:schemeClr val="dk2"/>
                </a:solidFill>
                <a:latin typeface="Roboto Mono"/>
                <a:ea typeface="Roboto Mono"/>
                <a:cs typeface="Roboto Mono"/>
                <a:sym typeface="Roboto Mono"/>
              </a:defRPr>
            </a:lvl5pPr>
            <a:lvl6pPr marL="2743200" marR="0" lvl="5" indent="-330200" algn="l" rtl="0">
              <a:lnSpc>
                <a:spcPct val="115000"/>
              </a:lnSpc>
              <a:spcBef>
                <a:spcPts val="2100"/>
              </a:spcBef>
              <a:spcAft>
                <a:spcPts val="0"/>
              </a:spcAft>
              <a:buClr>
                <a:schemeClr val="dk2"/>
              </a:buClr>
              <a:buSzPts val="1600"/>
              <a:buFont typeface="Roboto Mono"/>
              <a:buChar char="■"/>
              <a:defRPr sz="1600" b="0" i="0" u="none" strike="noStrike" cap="none">
                <a:solidFill>
                  <a:schemeClr val="dk2"/>
                </a:solidFill>
                <a:latin typeface="Roboto Mono"/>
                <a:ea typeface="Roboto Mono"/>
                <a:cs typeface="Roboto Mono"/>
                <a:sym typeface="Roboto Mono"/>
              </a:defRPr>
            </a:lvl6pPr>
            <a:lvl7pPr marL="3200400" marR="0" lvl="6" indent="-330200" algn="l" rtl="0">
              <a:lnSpc>
                <a:spcPct val="115000"/>
              </a:lnSpc>
              <a:spcBef>
                <a:spcPts val="2100"/>
              </a:spcBef>
              <a:spcAft>
                <a:spcPts val="0"/>
              </a:spcAft>
              <a:buClr>
                <a:schemeClr val="dk2"/>
              </a:buClr>
              <a:buSzPts val="1600"/>
              <a:buFont typeface="Roboto Mono"/>
              <a:buChar char="●"/>
              <a:defRPr sz="1600" b="0" i="0" u="none" strike="noStrike" cap="none">
                <a:solidFill>
                  <a:schemeClr val="dk2"/>
                </a:solidFill>
                <a:latin typeface="Roboto Mono"/>
                <a:ea typeface="Roboto Mono"/>
                <a:cs typeface="Roboto Mono"/>
                <a:sym typeface="Roboto Mono"/>
              </a:defRPr>
            </a:lvl7pPr>
            <a:lvl8pPr marL="3657600" marR="0" lvl="7" indent="-330200" algn="l" rtl="0">
              <a:lnSpc>
                <a:spcPct val="115000"/>
              </a:lnSpc>
              <a:spcBef>
                <a:spcPts val="2100"/>
              </a:spcBef>
              <a:spcAft>
                <a:spcPts val="0"/>
              </a:spcAft>
              <a:buClr>
                <a:schemeClr val="dk2"/>
              </a:buClr>
              <a:buSzPts val="1600"/>
              <a:buFont typeface="Roboto Mono"/>
              <a:buChar char="○"/>
              <a:defRPr sz="1600" b="0" i="0" u="none" strike="noStrike" cap="none">
                <a:solidFill>
                  <a:schemeClr val="dk2"/>
                </a:solidFill>
                <a:latin typeface="Roboto Mono"/>
                <a:ea typeface="Roboto Mono"/>
                <a:cs typeface="Roboto Mono"/>
                <a:sym typeface="Roboto Mono"/>
              </a:defRPr>
            </a:lvl8pPr>
            <a:lvl9pPr marL="4114800" marR="0" lvl="8" indent="-330200" algn="l" rtl="0">
              <a:lnSpc>
                <a:spcPct val="115000"/>
              </a:lnSpc>
              <a:spcBef>
                <a:spcPts val="2100"/>
              </a:spcBef>
              <a:spcAft>
                <a:spcPts val="2100"/>
              </a:spcAft>
              <a:buClr>
                <a:schemeClr val="dk2"/>
              </a:buClr>
              <a:buSzPts val="1600"/>
              <a:buFont typeface="Roboto Mono"/>
              <a:buChar char="■"/>
              <a:defRPr sz="16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fr-FR" dirty="0"/>
              <a:t>---         Essai gratuit (Free trial)  de 7jrs Pour encourager l'utilisateur d'essayer nos services.      ---</a:t>
            </a:r>
          </a:p>
        </p:txBody>
      </p:sp>
    </p:spTree>
    <p:extLst>
      <p:ext uri="{BB962C8B-B14F-4D97-AF65-F5344CB8AC3E}">
        <p14:creationId xmlns:p14="http://schemas.microsoft.com/office/powerpoint/2010/main" val="1566432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a:solidFill>
                  <a:schemeClr val="accent3"/>
                </a:solidFill>
              </a:rPr>
              <a:t>&lt;p&gt;</a:t>
            </a:r>
            <a:r>
              <a:rPr lang="en" b="0"/>
              <a:t> Elephants and storms. </a:t>
            </a:r>
            <a:r>
              <a:rPr lang="en" b="0">
                <a:solidFill>
                  <a:schemeClr val="accent3"/>
                </a:solidFill>
              </a:rPr>
              <a:t>&lt;/p&gt;</a:t>
            </a:r>
            <a:endParaRPr b="0">
              <a:solidFill>
                <a:schemeClr val="accent3"/>
              </a:solidFill>
            </a:endParaRPr>
          </a:p>
        </p:txBody>
      </p:sp>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DID YOU </a:t>
            </a:r>
            <a:r>
              <a:rPr lang="en" sz="6000" dirty="0">
                <a:solidFill>
                  <a:schemeClr val="accent3"/>
                </a:solidFill>
              </a:rPr>
              <a:t>KNOW?</a:t>
            </a:r>
            <a:endParaRPr sz="600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elephants can sense storms?</a:t>
            </a:r>
            <a:endParaRPr/>
          </a:p>
          <a:p>
            <a:pPr marL="0" lvl="0" indent="0" algn="l" rtl="0">
              <a:spcBef>
                <a:spcPts val="2100"/>
              </a:spcBef>
              <a:spcAft>
                <a:spcPts val="2100"/>
              </a:spcAft>
              <a:buNone/>
            </a:pPr>
            <a:r>
              <a:rPr lang="en"/>
              <a:t>Elephants may be able to detect a thunderstorm from hundreds of miles away, and will head towards it, looking for water. </a:t>
            </a:r>
            <a:endParaRPr/>
          </a:p>
        </p:txBody>
      </p:sp>
    </p:spTree>
    <p:extLst>
      <p:ext uri="{BB962C8B-B14F-4D97-AF65-F5344CB8AC3E}">
        <p14:creationId xmlns:p14="http://schemas.microsoft.com/office/powerpoint/2010/main" val="351658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1"/>
                </a:solidFill>
              </a:rPr>
              <a:t>KNOW?</a:t>
            </a:r>
            <a:endParaRPr sz="6000">
              <a:solidFill>
                <a:schemeClr val="accent1"/>
              </a:solidFill>
            </a:endParaRPr>
          </a:p>
        </p:txBody>
      </p:sp>
      <p:sp>
        <p:nvSpPr>
          <p:cNvPr id="426" name="Google Shape;426;p27"/>
          <p:cNvSpPr txBox="1">
            <a:spLocks noGrp="1"/>
          </p:cNvSpPr>
          <p:nvPr>
            <p:ph type="body"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Did you know that dogs can smell your feelings?</a:t>
            </a:r>
            <a:endParaRPr dirty="0"/>
          </a:p>
          <a:p>
            <a:pPr marL="0" lvl="0" indent="0" algn="l" rtl="0">
              <a:spcBef>
                <a:spcPts val="2100"/>
              </a:spcBef>
              <a:spcAft>
                <a:spcPts val="0"/>
              </a:spcAft>
              <a:buNone/>
            </a:pPr>
            <a:r>
              <a:rPr lang="en" dirty="0"/>
              <a:t>Dogs can pick up on subtle changes in your scent, which can help him figure out how you are feeling, such as by smelling your perspiration when you become nervous or fearful.</a:t>
            </a:r>
            <a:endParaRPr dirty="0"/>
          </a:p>
          <a:p>
            <a:pPr marL="0" lvl="0" indent="0" algn="l" rtl="0">
              <a:spcBef>
                <a:spcPts val="2100"/>
              </a:spcBef>
              <a:spcAft>
                <a:spcPts val="2100"/>
              </a:spcAft>
              <a:buNone/>
            </a:pPr>
            <a:endParaRPr dirty="0"/>
          </a:p>
        </p:txBody>
      </p:sp>
      <p:sp>
        <p:nvSpPr>
          <p:cNvPr id="425" name="Google Shape;425;p27"/>
          <p:cNvSpPr txBox="1">
            <a:spLocks noGrp="1"/>
          </p:cNvSpPr>
          <p:nvPr>
            <p:ph type="body" idx="2"/>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Tree>
    <p:extLst>
      <p:ext uri="{BB962C8B-B14F-4D97-AF65-F5344CB8AC3E}">
        <p14:creationId xmlns:p14="http://schemas.microsoft.com/office/powerpoint/2010/main" val="532661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8"/>
          <p:cNvSpPr txBox="1">
            <a:spLocks noGrp="1"/>
          </p:cNvSpPr>
          <p:nvPr>
            <p:ph type="title"/>
          </p:nvPr>
        </p:nvSpPr>
        <p:spPr>
          <a:xfrm>
            <a:off x="819250" y="2102125"/>
            <a:ext cx="106068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t>
            </a:r>
            <a:r>
              <a:rPr lang="en" sz="7000">
                <a:solidFill>
                  <a:schemeClr val="accent2"/>
                </a:solidFill>
              </a:rPr>
              <a:t>ANIMALS </a:t>
            </a:r>
            <a:r>
              <a:rPr lang="en"/>
              <a:t>KNOW MORE THAN WE THINK, AND </a:t>
            </a:r>
            <a:r>
              <a:rPr lang="en" sz="7000">
                <a:solidFill>
                  <a:schemeClr val="accent1"/>
                </a:solidFill>
              </a:rPr>
              <a:t>THINK </a:t>
            </a:r>
            <a:r>
              <a:rPr lang="en"/>
              <a:t>A GREAT DEAL MORE THAN WE KNOW.</a:t>
            </a:r>
            <a:endParaRPr/>
          </a:p>
        </p:txBody>
      </p:sp>
      <p:sp>
        <p:nvSpPr>
          <p:cNvPr id="432" name="Google Shape;432;p28"/>
          <p:cNvSpPr txBox="1">
            <a:spLocks noGrp="1"/>
          </p:cNvSpPr>
          <p:nvPr>
            <p:ph type="subTitle" idx="1"/>
          </p:nvPr>
        </p:nvSpPr>
        <p:spPr>
          <a:prstGeom prst="rect">
            <a:avLst/>
          </a:prstGeom>
        </p:spPr>
        <p:txBody>
          <a:bodyPr spcFirstLastPara="1" wrap="square" lIns="121900" tIns="121900" rIns="121900" bIns="121900" anchor="ctr" anchorCtr="0">
            <a:noAutofit/>
          </a:bodyPr>
          <a:lstStyle/>
          <a:p>
            <a:pPr marL="457200" lvl="0" indent="0" algn="r" rtl="0">
              <a:spcBef>
                <a:spcPts val="0"/>
              </a:spcBef>
              <a:spcAft>
                <a:spcPts val="0"/>
              </a:spcAft>
              <a:buNone/>
            </a:pPr>
            <a:r>
              <a:rPr lang="en"/>
              <a:t>― Irene M. Pepperberg</a:t>
            </a:r>
            <a:endParaRPr/>
          </a:p>
        </p:txBody>
      </p:sp>
      <p:grpSp>
        <p:nvGrpSpPr>
          <p:cNvPr id="433" name="Google Shape;433;p28"/>
          <p:cNvGrpSpPr/>
          <p:nvPr/>
        </p:nvGrpSpPr>
        <p:grpSpPr>
          <a:xfrm rot="10800000">
            <a:off x="5477077" y="954626"/>
            <a:ext cx="1237846" cy="872004"/>
            <a:chOff x="621403" y="597265"/>
            <a:chExt cx="1588204" cy="1118814"/>
          </a:xfrm>
        </p:grpSpPr>
        <p:sp>
          <p:nvSpPr>
            <p:cNvPr id="434" name="Google Shape;434;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435" name="Google Shape;435;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29"/>
          <p:cNvSpPr txBox="1">
            <a:spLocks noGrp="1"/>
          </p:cNvSpPr>
          <p:nvPr>
            <p:ph type="subTitle"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3"/>
                </a:solidFill>
              </a:rPr>
              <a:t>&lt;p&gt; </a:t>
            </a:r>
            <a:r>
              <a:rPr lang="en"/>
              <a:t>Pandas </a:t>
            </a:r>
            <a:r>
              <a:rPr lang="en">
                <a:solidFill>
                  <a:schemeClr val="accent3"/>
                </a:solidFill>
              </a:rPr>
              <a:t>don’t hibernate</a:t>
            </a:r>
            <a:r>
              <a:rPr lang="en"/>
              <a:t>. </a:t>
            </a:r>
            <a:r>
              <a:rPr lang="en">
                <a:solidFill>
                  <a:schemeClr val="accent3"/>
                </a:solidFill>
              </a:rPr>
              <a:t>&lt;/p&gt;</a:t>
            </a:r>
            <a:endParaRPr/>
          </a:p>
        </p:txBody>
      </p:sp>
      <p:sp>
        <p:nvSpPr>
          <p:cNvPr id="443" name="Google Shape;443;p29"/>
          <p:cNvSpPr txBox="1">
            <a:spLocks noGrp="1"/>
          </p:cNvSpPr>
          <p:nvPr>
            <p:ph type="subTitle" idx="2"/>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2"/>
                </a:solidFill>
              </a:rPr>
              <a:t>&lt;p&gt; </a:t>
            </a:r>
            <a:r>
              <a:rPr lang="en"/>
              <a:t>There are </a:t>
            </a:r>
            <a:r>
              <a:rPr lang="en">
                <a:solidFill>
                  <a:schemeClr val="accent2"/>
                </a:solidFill>
              </a:rPr>
              <a:t>more kangaroos than humans</a:t>
            </a:r>
            <a:r>
              <a:rPr lang="en"/>
              <a:t> in Australia. </a:t>
            </a:r>
            <a:r>
              <a:rPr lang="en">
                <a:solidFill>
                  <a:schemeClr val="accent2"/>
                </a:solidFill>
              </a:rPr>
              <a:t>&lt;/p&gt;</a:t>
            </a:r>
            <a:endParaRPr>
              <a:solidFill>
                <a:schemeClr val="accent2"/>
              </a:solidFill>
            </a:endParaRPr>
          </a:p>
        </p:txBody>
      </p:sp>
      <p:sp>
        <p:nvSpPr>
          <p:cNvPr id="445" name="Google Shape;445;p29"/>
          <p:cNvSpPr txBox="1">
            <a:spLocks noGrp="1"/>
          </p:cNvSpPr>
          <p:nvPr>
            <p:ph type="subTitle" idx="3"/>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1"/>
                </a:solidFill>
              </a:rPr>
              <a:t>&lt;p&gt;</a:t>
            </a:r>
            <a:r>
              <a:rPr lang="en">
                <a:solidFill>
                  <a:schemeClr val="accent3"/>
                </a:solidFill>
              </a:rPr>
              <a:t> </a:t>
            </a:r>
            <a:r>
              <a:rPr lang="en">
                <a:solidFill>
                  <a:schemeClr val="accent1"/>
                </a:solidFill>
              </a:rPr>
              <a:t>Koalas are</a:t>
            </a:r>
            <a:r>
              <a:rPr lang="en"/>
              <a:t> even more </a:t>
            </a:r>
            <a:r>
              <a:rPr lang="en">
                <a:solidFill>
                  <a:schemeClr val="accent1"/>
                </a:solidFill>
              </a:rPr>
              <a:t>lazy</a:t>
            </a:r>
            <a:r>
              <a:rPr lang="en"/>
              <a:t> than cats. </a:t>
            </a:r>
            <a:r>
              <a:rPr lang="en">
                <a:solidFill>
                  <a:schemeClr val="accent1"/>
                </a:solidFill>
              </a:rPr>
              <a:t>&lt;/p&gt;</a:t>
            </a:r>
            <a:endParaRPr/>
          </a:p>
        </p:txBody>
      </p:sp>
      <p:sp>
        <p:nvSpPr>
          <p:cNvPr id="440" name="Google Shape;440;p29"/>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2"/>
                </a:solidFill>
              </a:rPr>
              <a:t>KNOW?</a:t>
            </a:r>
            <a:endParaRPr sz="6000">
              <a:solidFill>
                <a:schemeClr val="accent2"/>
              </a:solidFill>
            </a:endParaRPr>
          </a:p>
        </p:txBody>
      </p:sp>
      <p:sp>
        <p:nvSpPr>
          <p:cNvPr id="446" name="Google Shape;446;p29"/>
          <p:cNvSpPr txBox="1">
            <a:spLocks noGrp="1"/>
          </p:cNvSpPr>
          <p:nvPr>
            <p:ph type="body" idx="4"/>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When winter approaches, they head lower down their mountain homes to warmer temperatures, where they continue to chomp away on bamboo!</a:t>
            </a:r>
            <a:endParaRPr/>
          </a:p>
        </p:txBody>
      </p:sp>
      <p:sp>
        <p:nvSpPr>
          <p:cNvPr id="442" name="Google Shape;442;p29"/>
          <p:cNvSpPr txBox="1">
            <a:spLocks noGrp="1"/>
          </p:cNvSpPr>
          <p:nvPr>
            <p:ph type="body" idx="5"/>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It is estimated that more than 50 million kangaroos live there. They are Australia’s national symbol and appear on postage stamps, coins, and airplanes.</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sp>
        <p:nvSpPr>
          <p:cNvPr id="444" name="Google Shape;444;p29"/>
          <p:cNvSpPr txBox="1">
            <a:spLocks noGrp="1"/>
          </p:cNvSpPr>
          <p:nvPr>
            <p:ph type="body" idx="6"/>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21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524000" y="1171074"/>
            <a:ext cx="5100630" cy="109031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3"/>
                </a:solidFill>
              </a:rPr>
              <a:t>YO !</a:t>
            </a:r>
            <a:r>
              <a:rPr lang="en" dirty="0"/>
              <a:t> </a:t>
            </a:r>
            <a:r>
              <a:rPr lang="en" sz="3200" dirty="0"/>
              <a:t>Nous sommes</a:t>
            </a:r>
            <a:r>
              <a:rPr lang="en" dirty="0"/>
              <a:t>…</a:t>
            </a:r>
            <a:endParaRPr dirty="0"/>
          </a:p>
        </p:txBody>
      </p:sp>
      <p:sp>
        <p:nvSpPr>
          <p:cNvPr id="387" name="Google Shape;387;p23"/>
          <p:cNvSpPr txBox="1">
            <a:spLocks noGrp="1"/>
          </p:cNvSpPr>
          <p:nvPr>
            <p:ph type="body" idx="1"/>
          </p:nvPr>
        </p:nvSpPr>
        <p:spPr>
          <a:xfrm>
            <a:off x="1331115" y="1889872"/>
            <a:ext cx="5622344" cy="3797053"/>
          </a:xfrm>
          <a:prstGeom prst="rect">
            <a:avLst/>
          </a:prstGeom>
        </p:spPr>
        <p:txBody>
          <a:bodyPr spcFirstLastPara="1" wrap="square" lIns="121900" tIns="121900" rIns="121900" bIns="121900" anchor="t" anchorCtr="0">
            <a:noAutofit/>
          </a:bodyPr>
          <a:lstStyle/>
          <a:p>
            <a:pPr marL="0" lvl="0" indent="0" algn="l" rtl="0">
              <a:spcBef>
                <a:spcPts val="2100"/>
              </a:spcBef>
              <a:spcAft>
                <a:spcPts val="2100"/>
              </a:spcAft>
              <a:buNone/>
            </a:pPr>
            <a:r>
              <a:rPr lang="fr-FR" b="0" i="0" dirty="0">
                <a:solidFill>
                  <a:srgbClr val="D1D5DB"/>
                </a:solidFill>
                <a:effectLst/>
                <a:latin typeface="Söhne"/>
              </a:rPr>
              <a:t>Une plateforme de streaming "OP HUB" qui peut aider les entreprises de différentes manières. Tout d'abord, elle peut leur offrir un large choix de films, de séries télévisées et de courses et d'autres contenus de divertissement, ce qui peut leur permettre de trouver des programmes qu'ils aiment et de passer du temps de qualité devant la télévision ou en ligne et de fournir une opportunité d'apprentissage et de formation en ligne à des personnes qui souhaitent acquérir de nouvelles compétences ou connaissances.</a:t>
            </a:r>
            <a:endParaRPr sz="2400" dirty="0"/>
          </a:p>
        </p:txBody>
      </p:sp>
      <p:pic>
        <p:nvPicPr>
          <p:cNvPr id="388" name="Google Shape;388;p23"/>
          <p:cNvPicPr preferRelativeResize="0"/>
          <p:nvPr/>
        </p:nvPicPr>
        <p:blipFill rotWithShape="1">
          <a:blip r:embed="rId3">
            <a:alphaModFix/>
          </a:blip>
          <a:srcRect l="19237" r="21660"/>
          <a:stretch/>
        </p:blipFill>
        <p:spPr>
          <a:xfrm flipH="1">
            <a:off x="7574126" y="2129925"/>
            <a:ext cx="2673424" cy="3020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251575" y="919825"/>
            <a:ext cx="10158600" cy="4720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VERY </a:t>
            </a:r>
            <a:r>
              <a:rPr lang="en" sz="12000">
                <a:solidFill>
                  <a:schemeClr val="accent1"/>
                </a:solidFill>
              </a:rPr>
              <a:t>INTERESTING</a:t>
            </a:r>
            <a:r>
              <a:rPr lang="en"/>
              <a:t> FACTS</a:t>
            </a:r>
            <a:endParaRPr/>
          </a:p>
        </p:txBody>
      </p:sp>
      <p:sp>
        <p:nvSpPr>
          <p:cNvPr id="452" name="Google Shape;452;p30"/>
          <p:cNvSpPr txBox="1">
            <a:spLocks noGrp="1"/>
          </p:cNvSpPr>
          <p:nvPr>
            <p:ph type="body" idx="4294967295"/>
          </p:nvPr>
        </p:nvSpPr>
        <p:spPr>
          <a:xfrm>
            <a:off x="0" y="6324600"/>
            <a:ext cx="11096625" cy="282575"/>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2"/>
          <p:cNvPicPr preferRelativeResize="0"/>
          <p:nvPr/>
        </p:nvPicPr>
        <p:blipFill rotWithShape="1">
          <a:blip r:embed="rId3">
            <a:alphaModFix/>
          </a:blip>
          <a:srcRect t="19760" b="26071"/>
          <a:stretch/>
        </p:blipFill>
        <p:spPr>
          <a:xfrm>
            <a:off x="440351" y="633000"/>
            <a:ext cx="11349000" cy="4612200"/>
          </a:xfrm>
          <a:prstGeom prst="roundRect">
            <a:avLst>
              <a:gd name="adj" fmla="val 3553"/>
            </a:avLst>
          </a:prstGeom>
          <a:noFill/>
          <a:ln>
            <a:noFill/>
          </a:ln>
          <a:effectLst>
            <a:outerShdw blurRad="63500" sx="102000" sy="102000" algn="ctr" rotWithShape="0">
              <a:srgbClr val="000000">
                <a:alpha val="9800"/>
              </a:srgbClr>
            </a:outerShdw>
          </a:effectLst>
        </p:spPr>
      </p:pic>
      <p:sp>
        <p:nvSpPr>
          <p:cNvPr id="465" name="Google Shape;465;p32"/>
          <p:cNvSpPr txBox="1">
            <a:spLocks noGrp="1"/>
          </p:cNvSpPr>
          <p:nvPr>
            <p:ph type="title"/>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dirty="0"/>
              <a:t>DOGS </a:t>
            </a:r>
            <a:r>
              <a:rPr lang="en" sz="10600" dirty="0">
                <a:solidFill>
                  <a:schemeClr val="accent1"/>
                </a:solidFill>
              </a:rPr>
              <a:t>CAN SMELL</a:t>
            </a:r>
            <a:r>
              <a:rPr lang="en" sz="10600" dirty="0">
                <a:solidFill>
                  <a:schemeClr val="accent3"/>
                </a:solidFill>
              </a:rPr>
              <a:t> </a:t>
            </a:r>
            <a:r>
              <a:rPr lang="en" sz="6600" dirty="0"/>
              <a:t>YOUR FEELINGS</a:t>
            </a:r>
            <a:endParaRPr sz="6600" dirty="0"/>
          </a:p>
        </p:txBody>
      </p:sp>
      <p:sp>
        <p:nvSpPr>
          <p:cNvPr id="471" name="Google Shape;471;p32"/>
          <p:cNvSpPr txBox="1">
            <a:spLocks noGrp="1"/>
          </p:cNvSpPr>
          <p:nvPr>
            <p:ph type="subTitle" idx="1"/>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Dogs can pick up on subtle changes in your scent, which can help him figure out how you are feeling, such as by smelling your perspiration when you become nervous or fearful.</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subTitle" idx="1"/>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50225"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subTitle" idx="1"/>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subTitle" idx="1"/>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1" name="Google Shape;531;p36"/>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28" name="Google Shape;528;p36"/>
          <p:cNvSpPr txBox="1">
            <a:spLocks noGrp="1"/>
          </p:cNvSpPr>
          <p:nvPr>
            <p:ph type="title" idx="2"/>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32" name="Google Shape;532;p36"/>
          <p:cNvSpPr txBox="1">
            <a:spLocks noGrp="1"/>
          </p:cNvSpPr>
          <p:nvPr>
            <p:ph type="title" idx="3"/>
          </p:nvPr>
        </p:nvSpPr>
        <p:spPr>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
        <p:nvSpPr>
          <p:cNvPr id="529" name="Google Shape;529;p36"/>
          <p:cNvSpPr txBox="1">
            <a:spLocks noGrp="1"/>
          </p:cNvSpPr>
          <p:nvPr>
            <p:ph type="body" idx="5"/>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0" name="Google Shape;540;p37"/>
          <p:cNvSpPr txBox="1">
            <a:spLocks noGrp="1"/>
          </p:cNvSpPr>
          <p:nvPr>
            <p:ph type="subTitle"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Elephants</a:t>
            </a:r>
            <a:endParaRPr/>
          </a:p>
        </p:txBody>
      </p:sp>
      <p:sp>
        <p:nvSpPr>
          <p:cNvPr id="542" name="Google Shape;542;p37"/>
          <p:cNvSpPr txBox="1">
            <a:spLocks noGrp="1"/>
          </p:cNvSpPr>
          <p:nvPr>
            <p:ph type="subTitle" idx="2"/>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4" name="Google Shape;544;p37"/>
          <p:cNvSpPr txBox="1">
            <a:spLocks noGrp="1"/>
          </p:cNvSpPr>
          <p:nvPr>
            <p:ph type="subTitle" idx="3"/>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6" name="Google Shape;546;p37"/>
          <p:cNvSpPr txBox="1">
            <a:spLocks noGrp="1"/>
          </p:cNvSpPr>
          <p:nvPr>
            <p:ph type="subTitle" idx="4"/>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39" name="Google Shape;539;p37"/>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9" name="Google Shape;549;p37"/>
          <p:cNvSpPr txBox="1">
            <a:spLocks noGrp="1"/>
          </p:cNvSpPr>
          <p:nvPr>
            <p:ph type="body" idx="7"/>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41" name="Google Shape;541;p37"/>
          <p:cNvSpPr txBox="1">
            <a:spLocks noGrp="1"/>
          </p:cNvSpPr>
          <p:nvPr>
            <p:ph type="body" idx="8"/>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50" name="Google Shape;550;p37"/>
          <p:cNvSpPr txBox="1">
            <a:spLocks noGrp="1"/>
          </p:cNvSpPr>
          <p:nvPr>
            <p:ph type="body" idx="9"/>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43" name="Google Shape;543;p37"/>
          <p:cNvSpPr txBox="1">
            <a:spLocks noGrp="1"/>
          </p:cNvSpPr>
          <p:nvPr>
            <p:ph type="body" idx="13"/>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
        <p:nvSpPr>
          <p:cNvPr id="545" name="Google Shape;545;p37"/>
          <p:cNvSpPr txBox="1">
            <a:spLocks noGrp="1"/>
          </p:cNvSpPr>
          <p:nvPr>
            <p:ph type="body" idx="15"/>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65" name="Google Shape;565;p38"/>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
        <p:nvSpPr>
          <p:cNvPr id="559" name="Google Shape;559;p38"/>
          <p:cNvSpPr txBox="1">
            <a:spLocks noGrp="1"/>
          </p:cNvSpPr>
          <p:nvPr>
            <p:ph type="body" idx="4"/>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l="33004" t="8689" r="25212" b="61743"/>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l="32897" t="19488" r="25727" b="14540"/>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l="24173" b="50920"/>
          <a:stretch/>
        </p:blipFill>
        <p:spPr>
          <a:xfrm>
            <a:off x="8895302" y="1890727"/>
            <a:ext cx="1389900" cy="1389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Showcase places</a:t>
            </a:r>
            <a:endParaRPr/>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100% Editable</a:t>
            </a:r>
            <a:endParaRPr/>
          </a:p>
        </p:txBody>
      </p:sp>
      <p:sp>
        <p:nvSpPr>
          <p:cNvPr id="570" name="Google Shape;570;p39"/>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41"/>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PRESENTING A </a:t>
            </a:r>
            <a:r>
              <a:rPr lang="en" sz="6000">
                <a:solidFill>
                  <a:schemeClr val="accent1"/>
                </a:solidFill>
              </a:rPr>
              <a:t>WEBSITE </a:t>
            </a:r>
            <a:endParaRPr sz="6000">
              <a:solidFill>
                <a:schemeClr val="accent1"/>
              </a:solidFill>
            </a:endParaRPr>
          </a:p>
          <a:p>
            <a:pPr marL="0" lvl="0" indent="0" algn="r" rtl="0">
              <a:spcBef>
                <a:spcPts val="0"/>
              </a:spcBef>
              <a:spcAft>
                <a:spcPts val="0"/>
              </a:spcAft>
              <a:buNone/>
            </a:pPr>
            <a:r>
              <a:rPr lang="en"/>
              <a:t>OR AN APP?</a:t>
            </a:r>
            <a:endParaRPr/>
          </a:p>
        </p:txBody>
      </p:sp>
      <p:sp>
        <p:nvSpPr>
          <p:cNvPr id="835" name="Google Shape;835;p41"/>
          <p:cNvSpPr txBox="1">
            <a:spLocks noGrp="1"/>
          </p:cNvSpPr>
          <p:nvPr>
            <p:ph type="body" idx="1"/>
          </p:nvPr>
        </p:nvSpPr>
        <p:spPr>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23"/>
          <p:cNvSpPr txBox="1">
            <a:spLocks noGrp="1"/>
          </p:cNvSpPr>
          <p:nvPr>
            <p:ph type="body" idx="1"/>
          </p:nvPr>
        </p:nvSpPr>
        <p:spPr>
          <a:xfrm>
            <a:off x="1381357" y="1457793"/>
            <a:ext cx="5622344" cy="3797053"/>
          </a:xfrm>
          <a:prstGeom prst="rect">
            <a:avLst/>
          </a:prstGeom>
        </p:spPr>
        <p:txBody>
          <a:bodyPr spcFirstLastPara="1" wrap="square" lIns="121900" tIns="121900" rIns="121900" bIns="121900" anchor="t" anchorCtr="0">
            <a:noAutofit/>
          </a:bodyPr>
          <a:lstStyle/>
          <a:p>
            <a:pPr marL="0" lvl="0" indent="0" algn="l" rtl="0">
              <a:spcBef>
                <a:spcPts val="2100"/>
              </a:spcBef>
              <a:spcAft>
                <a:spcPts val="2100"/>
              </a:spcAft>
              <a:buNone/>
            </a:pPr>
            <a:r>
              <a:rPr lang="fr-FR" sz="2000" b="0" i="0" dirty="0">
                <a:solidFill>
                  <a:srgbClr val="D1D5DB"/>
                </a:solidFill>
                <a:effectLst/>
                <a:latin typeface="Söhne"/>
              </a:rPr>
              <a:t>Ensuite, en produisant leur propre contenu original, les plateformes de streaming peuvent offrir des opportunités de travail aux acteurs, réalisateurs, scénaristes, formateurs  et autres professionnels du divertissement, ce qui peut être un moyen pour eux de gagner leur vie et de s'épanouir professionnellement. </a:t>
            </a:r>
            <a:endParaRPr sz="2800" dirty="0"/>
          </a:p>
        </p:txBody>
      </p:sp>
      <p:pic>
        <p:nvPicPr>
          <p:cNvPr id="5" name="Picture 4">
            <a:extLst>
              <a:ext uri="{FF2B5EF4-FFF2-40B4-BE49-F238E27FC236}">
                <a16:creationId xmlns:a16="http://schemas.microsoft.com/office/drawing/2014/main" id="{B9135238-470F-E7F8-4D0F-B160191F5DBA}"/>
              </a:ext>
            </a:extLst>
          </p:cNvPr>
          <p:cNvPicPr>
            <a:picLocks noChangeAspect="1"/>
          </p:cNvPicPr>
          <p:nvPr/>
        </p:nvPicPr>
        <p:blipFill>
          <a:blip r:embed="rId3"/>
          <a:stretch>
            <a:fillRect/>
          </a:stretch>
        </p:blipFill>
        <p:spPr>
          <a:xfrm>
            <a:off x="7003701" y="970306"/>
            <a:ext cx="4772025" cy="4772025"/>
          </a:xfrm>
          <a:prstGeom prst="rect">
            <a:avLst/>
          </a:prstGeom>
        </p:spPr>
      </p:pic>
    </p:spTree>
    <p:extLst>
      <p:ext uri="{BB962C8B-B14F-4D97-AF65-F5344CB8AC3E}">
        <p14:creationId xmlns:p14="http://schemas.microsoft.com/office/powerpoint/2010/main" val="3462334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7" name="Google Shape;847;p42"/>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a:spLocks noGrp="1"/>
          </p:cNvSpPr>
          <p:nvPr>
            <p:ph type="body"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4" name="Google Shape;854;p43"/>
          <p:cNvSpPr txBox="1">
            <a:spLocks noGrp="1"/>
          </p:cNvSpPr>
          <p:nvPr>
            <p:ph type="subTitle" idx="1"/>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3" name="Google Shape;853;p43"/>
          <p:cNvSpPr txBox="1">
            <a:spLocks noGrp="1"/>
          </p:cNvSpPr>
          <p:nvPr>
            <p:ph type="title"/>
          </p:nvPr>
        </p:nvSpPr>
        <p:spPr>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l" rtl="0">
              <a:spcBef>
                <a:spcPts val="2100"/>
              </a:spcBef>
              <a:spcAft>
                <a:spcPts val="0"/>
              </a:spcAft>
              <a:buNone/>
            </a:pPr>
            <a:r>
              <a:rPr lang="en" sz="2400"/>
              <a:t>Sample Images: </a:t>
            </a:r>
            <a:r>
              <a:rPr lang="en" sz="2400" u="sng">
                <a:solidFill>
                  <a:schemeClr val="hlink"/>
                </a:solidFill>
                <a:hlinkClick r:id="rId4"/>
              </a:rPr>
              <a:t>Unsplash</a:t>
            </a:r>
            <a:endParaRPr sz="2400"/>
          </a:p>
          <a:p>
            <a:pPr marL="0" lvl="0" indent="0" algn="l" rtl="0">
              <a:spcBef>
                <a:spcPts val="2100"/>
              </a:spcBef>
              <a:spcAft>
                <a:spcPts val="2100"/>
              </a:spcAft>
              <a:buNone/>
            </a:pPr>
            <a:r>
              <a:rPr lang="en"/>
              <a:t>Fonts used in this presentation: Roboto Mono and </a:t>
            </a:r>
            <a:r>
              <a:rPr lang="en" b="1">
                <a:latin typeface="Roboto"/>
                <a:ea typeface="Roboto"/>
                <a:cs typeface="Roboto"/>
                <a:sym typeface="Roboto"/>
              </a:rPr>
              <a:t>Roboto Bold</a:t>
            </a:r>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24"/>
          <p:cNvSpPr txBox="1">
            <a:spLocks noGrp="1"/>
          </p:cNvSpPr>
          <p:nvPr>
            <p:ph type="title"/>
          </p:nvPr>
        </p:nvSpPr>
        <p:spPr>
          <a:xfrm>
            <a:off x="460713" y="404587"/>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TABLE DE </a:t>
            </a:r>
            <a:r>
              <a:rPr lang="en" sz="6000" dirty="0">
                <a:solidFill>
                  <a:schemeClr val="accent2"/>
                </a:solidFill>
              </a:rPr>
              <a:t>CONTENUS.</a:t>
            </a:r>
            <a:endParaRPr sz="6000" dirty="0">
              <a:solidFill>
                <a:schemeClr val="accent2"/>
              </a:solidFill>
            </a:endParaRPr>
          </a:p>
        </p:txBody>
      </p:sp>
      <p:sp>
        <p:nvSpPr>
          <p:cNvPr id="395" name="Google Shape;395;p24"/>
          <p:cNvSpPr txBox="1">
            <a:spLocks noGrp="1"/>
          </p:cNvSpPr>
          <p:nvPr>
            <p:ph type="body" idx="1"/>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Les Secteurs d’      </a:t>
            </a:r>
            <a:r>
              <a:rPr lang="en" dirty="0">
                <a:solidFill>
                  <a:schemeClr val="accent1"/>
                </a:solidFill>
              </a:rPr>
              <a:t>OP</a:t>
            </a:r>
            <a:r>
              <a:rPr lang="en" sz="1400" dirty="0">
                <a:solidFill>
                  <a:schemeClr val="accent3"/>
                </a:solidFill>
              </a:rPr>
              <a:t>Hub</a:t>
            </a:r>
            <a:r>
              <a:rPr lang="en" dirty="0"/>
              <a:t>.</a:t>
            </a:r>
            <a:endParaRPr dirty="0"/>
          </a:p>
        </p:txBody>
      </p:sp>
      <p:sp>
        <p:nvSpPr>
          <p:cNvPr id="396" name="Google Shape;396;p24"/>
          <p:cNvSpPr txBox="1">
            <a:spLocks noGrp="1"/>
          </p:cNvSpPr>
          <p:nvPr>
            <p:ph type="body" idx="2"/>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Les Branches d’      </a:t>
            </a:r>
            <a:r>
              <a:rPr lang="en" dirty="0">
                <a:solidFill>
                  <a:schemeClr val="accent3"/>
                </a:solidFill>
              </a:rPr>
              <a:t>OP</a:t>
            </a:r>
            <a:r>
              <a:rPr lang="en" sz="1400" dirty="0">
                <a:solidFill>
                  <a:schemeClr val="accent2"/>
                </a:solidFill>
              </a:rPr>
              <a:t>Hub</a:t>
            </a:r>
            <a:r>
              <a:rPr lang="en" dirty="0"/>
              <a:t>.</a:t>
            </a:r>
            <a:endParaRPr dirty="0"/>
          </a:p>
        </p:txBody>
      </p:sp>
      <p:sp>
        <p:nvSpPr>
          <p:cNvPr id="397" name="Google Shape;397;p24"/>
          <p:cNvSpPr txBox="1">
            <a:spLocks noGrp="1"/>
          </p:cNvSpPr>
          <p:nvPr>
            <p:ph type="body" idx="3"/>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Les Barrières d’     </a:t>
            </a:r>
            <a:r>
              <a:rPr lang="en" dirty="0">
                <a:solidFill>
                  <a:schemeClr val="accent1"/>
                </a:solidFill>
              </a:rPr>
              <a:t>OP</a:t>
            </a:r>
            <a:r>
              <a:rPr lang="en" sz="1400" dirty="0">
                <a:solidFill>
                  <a:schemeClr val="accent3"/>
                </a:solidFill>
              </a:rPr>
              <a:t>Hub</a:t>
            </a:r>
            <a:r>
              <a:rPr lang="en" dirty="0"/>
              <a:t>.</a:t>
            </a:r>
            <a:endParaRPr dirty="0"/>
          </a:p>
        </p:txBody>
      </p:sp>
      <p:sp>
        <p:nvSpPr>
          <p:cNvPr id="398" name="Google Shape;398;p24"/>
          <p:cNvSpPr txBox="1">
            <a:spLocks noGrp="1"/>
          </p:cNvSpPr>
          <p:nvPr>
            <p:ph type="body" idx="4"/>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Propriété &amp; Caractéristique d’   </a:t>
            </a:r>
            <a:r>
              <a:rPr lang="en" dirty="0">
                <a:solidFill>
                  <a:schemeClr val="accent3"/>
                </a:solidFill>
              </a:rPr>
              <a:t>OP</a:t>
            </a:r>
            <a:r>
              <a:rPr lang="en" sz="1400" dirty="0">
                <a:solidFill>
                  <a:schemeClr val="accent2"/>
                </a:solidFill>
              </a:rPr>
              <a:t>Hub</a:t>
            </a:r>
            <a:r>
              <a:rPr lang="en" dirty="0"/>
              <a:t>.</a:t>
            </a:r>
            <a:endParaRPr dirty="0"/>
          </a:p>
        </p:txBody>
      </p:sp>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9" name="Google Shape;399;p24"/>
          <p:cNvSpPr txBox="1">
            <a:spLocks noGrp="1"/>
          </p:cNvSpPr>
          <p:nvPr>
            <p:ph type="title" idx="6"/>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solidFill>
                  <a:schemeClr val="accent1"/>
                </a:solidFill>
              </a:rPr>
              <a:t>01</a:t>
            </a:r>
            <a:endParaRPr dirty="0">
              <a:solidFill>
                <a:schemeClr val="accent1"/>
              </a:solidFill>
            </a:endParaRPr>
          </a:p>
        </p:txBody>
      </p:sp>
      <p:sp>
        <p:nvSpPr>
          <p:cNvPr id="402" name="Google Shape;402;p24"/>
          <p:cNvSpPr txBox="1">
            <a:spLocks noGrp="1"/>
          </p:cNvSpPr>
          <p:nvPr>
            <p:ph type="title" idx="7"/>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8"/>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0" name="Google Shape;400;p24"/>
          <p:cNvSpPr txBox="1">
            <a:spLocks noGrp="1"/>
          </p:cNvSpPr>
          <p:nvPr>
            <p:ph type="body" idx="9"/>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a:t>Les réglementations d’ </a:t>
            </a:r>
            <a:r>
              <a:rPr lang="en" dirty="0">
                <a:solidFill>
                  <a:schemeClr val="accent2"/>
                </a:solidFill>
              </a:rPr>
              <a:t>OP</a:t>
            </a:r>
            <a:r>
              <a:rPr lang="en" sz="1400" dirty="0">
                <a:solidFill>
                  <a:schemeClr val="accent3"/>
                </a:solidFill>
              </a:rPr>
              <a:t>Hub</a:t>
            </a:r>
            <a:r>
              <a:rPr lang="en" dirty="0"/>
              <a:t>.</a:t>
            </a:r>
            <a:endParaRPr dirty="0"/>
          </a:p>
        </p:txBody>
      </p:sp>
      <p:sp>
        <p:nvSpPr>
          <p:cNvPr id="401" name="Google Shape;401;p24"/>
          <p:cNvSpPr txBox="1">
            <a:spLocks noGrp="1"/>
          </p:cNvSpPr>
          <p:nvPr>
            <p:ph type="body" idx="13"/>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La Promotion d’      </a:t>
            </a:r>
            <a:r>
              <a:rPr lang="en" dirty="0">
                <a:solidFill>
                  <a:schemeClr val="accent2"/>
                </a:solidFill>
              </a:rPr>
              <a:t>OP</a:t>
            </a:r>
            <a:r>
              <a:rPr lang="en" sz="1400" dirty="0">
                <a:solidFill>
                  <a:schemeClr val="accent3"/>
                </a:solidFill>
              </a:rPr>
              <a:t>Hub</a:t>
            </a:r>
            <a:r>
              <a:rPr lang="en" dirty="0"/>
              <a:t>.</a:t>
            </a:r>
            <a:endParaRPr dirty="0"/>
          </a:p>
        </p:txBody>
      </p:sp>
      <p:sp>
        <p:nvSpPr>
          <p:cNvPr id="404" name="Google Shape;404;p24"/>
          <p:cNvSpPr txBox="1">
            <a:spLocks noGrp="1"/>
          </p:cNvSpPr>
          <p:nvPr>
            <p:ph type="title" idx="14"/>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1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3446610" y="1780418"/>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t>LES SECTEURS D’ </a:t>
            </a:r>
            <a:r>
              <a:rPr lang="en" sz="6800" dirty="0">
                <a:solidFill>
                  <a:schemeClr val="accent1"/>
                </a:solidFill>
              </a:rPr>
              <a:t>OP</a:t>
            </a:r>
            <a:r>
              <a:rPr lang="en" sz="4800" dirty="0">
                <a:solidFill>
                  <a:schemeClr val="accent3"/>
                </a:solidFill>
              </a:rPr>
              <a:t>Hub</a:t>
            </a:r>
            <a:endParaRPr sz="5800" dirty="0">
              <a:solidFill>
                <a:schemeClr val="accent3"/>
              </a:solidFill>
            </a:endParaRPr>
          </a:p>
        </p:txBody>
      </p:sp>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 </a:t>
            </a:r>
            <a:r>
              <a:rPr lang="en" dirty="0"/>
              <a:t>Alors notre </a:t>
            </a:r>
            <a:r>
              <a:rPr lang="en" dirty="0">
                <a:solidFill>
                  <a:schemeClr val="accent1"/>
                </a:solidFill>
              </a:rPr>
              <a:t>Platforme  </a:t>
            </a:r>
            <a:r>
              <a:rPr lang="en" dirty="0"/>
              <a:t>est basée sur deux secteurs</a:t>
            </a:r>
            <a:r>
              <a:rPr lang="en" sz="2100" dirty="0">
                <a:solidFill>
                  <a:schemeClr val="accent1"/>
                </a:solidFill>
              </a:rPr>
              <a:t> :</a:t>
            </a:r>
            <a:endParaRPr dirty="0">
              <a:solidFill>
                <a:schemeClr val="accent1"/>
              </a:solidFill>
            </a:endParaRPr>
          </a:p>
        </p:txBody>
      </p:sp>
      <p:sp>
        <p:nvSpPr>
          <p:cNvPr id="412" name="Google Shape;412;p25"/>
          <p:cNvSpPr/>
          <p:nvPr/>
        </p:nvSpPr>
        <p:spPr>
          <a:xfrm>
            <a:off x="1399890" y="1942901"/>
            <a:ext cx="1627849" cy="1486099"/>
          </a:xfrm>
          <a:prstGeom prst="rect">
            <a:avLst/>
          </a:prstGeom>
        </p:spPr>
        <p:txBody>
          <a:bodyPr>
            <a:prstTxWarp prst="textPlain">
              <a:avLst/>
            </a:prstTxWarp>
          </a:bodyPr>
          <a:lstStyle/>
          <a:p>
            <a:pPr lvl="0" algn="ctr"/>
            <a:r>
              <a:rPr b="1" i="0" dirty="0">
                <a:ln>
                  <a:noFill/>
                </a:ln>
                <a:solidFill>
                  <a:schemeClr val="accent1"/>
                </a:solidFill>
                <a:latin typeface="Roboto Mono"/>
              </a:rPr>
              <a:t>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2081700" y="147844"/>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L</a:t>
            </a:r>
            <a:r>
              <a:rPr lang="en" dirty="0"/>
              <a:t>ES SECTEURS D’ </a:t>
            </a:r>
            <a:r>
              <a:rPr lang="en" sz="6000" dirty="0">
                <a:solidFill>
                  <a:schemeClr val="accent1"/>
                </a:solidFill>
              </a:rPr>
              <a:t>OP</a:t>
            </a:r>
            <a:r>
              <a:rPr lang="en" sz="4800" dirty="0">
                <a:solidFill>
                  <a:schemeClr val="accent3"/>
                </a:solidFill>
              </a:rPr>
              <a:t>Hub</a:t>
            </a:r>
            <a:r>
              <a:rPr lang="en" sz="6000" dirty="0">
                <a:solidFill>
                  <a:schemeClr val="accent1"/>
                </a:solidFill>
              </a:rPr>
              <a:t>?</a:t>
            </a:r>
            <a:endParaRPr sz="6000" dirty="0">
              <a:solidFill>
                <a:schemeClr val="accent1"/>
              </a:solidFill>
            </a:endParaRPr>
          </a:p>
        </p:txBody>
      </p:sp>
      <p:sp>
        <p:nvSpPr>
          <p:cNvPr id="426" name="Google Shape;426;p27"/>
          <p:cNvSpPr txBox="1">
            <a:spLocks noGrp="1"/>
          </p:cNvSpPr>
          <p:nvPr>
            <p:ph type="body" idx="1"/>
          </p:nvPr>
        </p:nvSpPr>
        <p:spPr>
          <a:prstGeom prst="rect">
            <a:avLst/>
          </a:prstGeom>
        </p:spPr>
        <p:txBody>
          <a:bodyPr spcFirstLastPara="1" wrap="square" lIns="121900" tIns="121900" rIns="121900" bIns="121900" anchor="t" anchorCtr="0">
            <a:noAutofit/>
          </a:bodyPr>
          <a:lstStyle/>
          <a:p>
            <a:pPr marL="0" lvl="0" indent="0" algn="l" rtl="0">
              <a:spcBef>
                <a:spcPts val="2100"/>
              </a:spcBef>
              <a:spcAft>
                <a:spcPts val="2100"/>
              </a:spcAft>
              <a:buNone/>
            </a:pPr>
            <a:r>
              <a:rPr lang="fr-FR" dirty="0"/>
              <a:t>Les plateformes de streaming de contenu de divertissement, comme Netflix, Hulu et Amazon Prime Video, proposent une large 	sélection de films, séries télévisées et documentaires.	</a:t>
            </a:r>
            <a:endParaRPr dirty="0"/>
          </a:p>
        </p:txBody>
      </p:sp>
      <p:sp>
        <p:nvSpPr>
          <p:cNvPr id="425" name="Google Shape;425;p27"/>
          <p:cNvSpPr txBox="1">
            <a:spLocks noGrp="1"/>
          </p:cNvSpPr>
          <p:nvPr>
            <p:ph type="body" idx="2"/>
          </p:nvPr>
        </p:nvSpPr>
        <p:spPr>
          <a:xfrm>
            <a:off x="6679275" y="2547387"/>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t>Les plateformes de streaming d'éducation, comme Coursera et Udemy, proposent des cours en ligne et des programmes de formation en ligne en  collaboration avec des universités et des institutions éducatives.</a:t>
            </a:r>
            <a:endParaRPr dirty="0"/>
          </a:p>
        </p:txBody>
      </p:sp>
      <p:sp>
        <p:nvSpPr>
          <p:cNvPr id="3" name="TextBox 2">
            <a:extLst>
              <a:ext uri="{FF2B5EF4-FFF2-40B4-BE49-F238E27FC236}">
                <a16:creationId xmlns:a16="http://schemas.microsoft.com/office/drawing/2014/main" id="{5E1A3E3D-DE77-E3B7-47F6-D0B45A5F6A67}"/>
              </a:ext>
            </a:extLst>
          </p:cNvPr>
          <p:cNvSpPr txBox="1"/>
          <p:nvPr/>
        </p:nvSpPr>
        <p:spPr>
          <a:xfrm>
            <a:off x="1104059" y="1962612"/>
            <a:ext cx="4154399" cy="584775"/>
          </a:xfrm>
          <a:prstGeom prst="rect">
            <a:avLst/>
          </a:prstGeom>
          <a:noFill/>
        </p:spPr>
        <p:txBody>
          <a:bodyPr wrap="square" rtlCol="0">
            <a:spAutoFit/>
          </a:bodyPr>
          <a:lstStyle/>
          <a:p>
            <a:r>
              <a:rPr lang="en" sz="3200" b="1" dirty="0">
                <a:solidFill>
                  <a:schemeClr val="accent3"/>
                </a:solidFill>
                <a:latin typeface="Roboto" panose="02000000000000000000" pitchFamily="2" charset="0"/>
                <a:ea typeface="Roboto" panose="02000000000000000000" pitchFamily="2" charset="0"/>
                <a:cs typeface="Roboto" panose="02000000000000000000" pitchFamily="2" charset="0"/>
              </a:rPr>
              <a:t>- DIVERTISSEMENT ! </a:t>
            </a:r>
            <a:endParaRPr lang="en-US" dirty="0"/>
          </a:p>
        </p:txBody>
      </p:sp>
      <p:sp>
        <p:nvSpPr>
          <p:cNvPr id="4" name="TextBox 3">
            <a:extLst>
              <a:ext uri="{FF2B5EF4-FFF2-40B4-BE49-F238E27FC236}">
                <a16:creationId xmlns:a16="http://schemas.microsoft.com/office/drawing/2014/main" id="{83B2CFD1-6E81-A378-486F-0FFE0479CC29}"/>
              </a:ext>
            </a:extLst>
          </p:cNvPr>
          <p:cNvSpPr txBox="1"/>
          <p:nvPr/>
        </p:nvSpPr>
        <p:spPr>
          <a:xfrm>
            <a:off x="6468258" y="1962611"/>
            <a:ext cx="3841642" cy="584775"/>
          </a:xfrm>
          <a:prstGeom prst="rect">
            <a:avLst/>
          </a:prstGeom>
          <a:noFill/>
        </p:spPr>
        <p:txBody>
          <a:bodyPr wrap="square" rtlCol="0">
            <a:spAutoFit/>
          </a:bodyPr>
          <a:lstStyle/>
          <a:p>
            <a:r>
              <a:rPr lang="en" sz="3200" b="1" dirty="0">
                <a:solidFill>
                  <a:schemeClr val="accent3"/>
                </a:solidFill>
                <a:latin typeface="Roboto" panose="02000000000000000000" pitchFamily="2" charset="0"/>
                <a:ea typeface="Roboto" panose="02000000000000000000" pitchFamily="2" charset="0"/>
                <a:cs typeface="Roboto" panose="02000000000000000000" pitchFamily="2" charset="0"/>
              </a:rPr>
              <a:t>- EDUCATION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3659299" y="2379877"/>
            <a:ext cx="6951759" cy="2098246"/>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800" dirty="0"/>
              <a:t>LES BRACHES D’        </a:t>
            </a:r>
            <a:r>
              <a:rPr lang="en" dirty="0">
                <a:solidFill>
                  <a:schemeClr val="accent3"/>
                </a:solidFill>
              </a:rPr>
              <a:t>OP</a:t>
            </a:r>
            <a:r>
              <a:rPr lang="en" sz="4000" dirty="0">
                <a:solidFill>
                  <a:schemeClr val="accent1"/>
                </a:solidFill>
              </a:rPr>
              <a:t>Hub</a:t>
            </a:r>
            <a:r>
              <a:rPr lang="en" dirty="0">
                <a:solidFill>
                  <a:schemeClr val="accent3"/>
                </a:solidFill>
              </a:rPr>
              <a:t> .</a:t>
            </a:r>
            <a:endParaRPr dirty="0">
              <a:solidFill>
                <a:schemeClr val="accent3"/>
              </a:solidFill>
            </a:endParaRPr>
          </a:p>
        </p:txBody>
      </p:sp>
      <p:sp>
        <p:nvSpPr>
          <p:cNvPr id="4" name="Google Shape;410;p25">
            <a:extLst>
              <a:ext uri="{FF2B5EF4-FFF2-40B4-BE49-F238E27FC236}">
                <a16:creationId xmlns:a16="http://schemas.microsoft.com/office/drawing/2014/main" id="{74FA9C65-C420-35E7-E06C-26E82AE0CF51}"/>
              </a:ext>
            </a:extLst>
          </p:cNvPr>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Les Branches de notre </a:t>
            </a:r>
            <a:r>
              <a:rPr lang="en" dirty="0">
                <a:solidFill>
                  <a:schemeClr val="accent1"/>
                </a:solidFill>
              </a:rPr>
              <a:t>Platforme  </a:t>
            </a:r>
            <a:r>
              <a:rPr lang="fr-FR" sz="2000" b="0" i="0" dirty="0">
                <a:solidFill>
                  <a:srgbClr val="D1D5DB"/>
                </a:solidFill>
                <a:effectLst/>
                <a:latin typeface="Roboto" panose="02000000000000000000" pitchFamily="2" charset="0"/>
                <a:ea typeface="Roboto" panose="02000000000000000000" pitchFamily="2" charset="0"/>
                <a:cs typeface="Roboto" panose="02000000000000000000" pitchFamily="2" charset="0"/>
              </a:rPr>
              <a:t>désignent les différentes       catégories de contenus proposés . Ces catégories peuvent inclure </a:t>
            </a:r>
            <a:r>
              <a:rPr lang="en" sz="2400" dirty="0">
                <a:solidFill>
                  <a:schemeClr val="accent1"/>
                </a:solidFill>
                <a:latin typeface="Roboto" panose="02000000000000000000" pitchFamily="2" charset="0"/>
                <a:ea typeface="Roboto" panose="02000000000000000000" pitchFamily="2" charset="0"/>
                <a:cs typeface="Roboto" panose="02000000000000000000" pitchFamily="2" charset="0"/>
              </a:rPr>
              <a:t>:</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459" name="Google Shape;459;p31"/>
          <p:cNvSpPr/>
          <p:nvPr/>
        </p:nvSpPr>
        <p:spPr>
          <a:xfrm>
            <a:off x="1653502" y="2379877"/>
            <a:ext cx="1858156" cy="1486099"/>
          </a:xfrm>
          <a:prstGeom prst="rect">
            <a:avLst/>
          </a:prstGeom>
        </p:spPr>
        <p:txBody>
          <a:bodyPr>
            <a:prstTxWarp prst="textPlain">
              <a:avLst/>
            </a:prstTxWarp>
          </a:bodyPr>
          <a:lstStyle/>
          <a:p>
            <a:pPr lvl="0" algn="ctr"/>
            <a:r>
              <a:rPr sz="1800" b="1" i="0" dirty="0">
                <a:ln>
                  <a:noFill/>
                </a:ln>
                <a:solidFill>
                  <a:schemeClr val="accent3"/>
                </a:solidFill>
                <a:latin typeface="Roboto Mono"/>
              </a:rPr>
              <a:t>02</a:t>
            </a:r>
            <a:endParaRPr b="1" i="0" dirty="0">
              <a:ln>
                <a:noFill/>
              </a:ln>
              <a:solidFill>
                <a:schemeClr val="accent3"/>
              </a:solidFill>
              <a:latin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24"/>
          <p:cNvSpPr txBox="1">
            <a:spLocks noGrp="1"/>
          </p:cNvSpPr>
          <p:nvPr>
            <p:ph type="title"/>
          </p:nvPr>
        </p:nvSpPr>
        <p:spPr>
          <a:xfrm>
            <a:off x="460713" y="404587"/>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 </a:t>
            </a:r>
            <a:r>
              <a:rPr lang="en" sz="6000" dirty="0">
                <a:solidFill>
                  <a:schemeClr val="accent3"/>
                </a:solidFill>
              </a:rPr>
              <a:t>- Branches :</a:t>
            </a:r>
            <a:r>
              <a:rPr lang="en" sz="6000" dirty="0">
                <a:solidFill>
                  <a:schemeClr val="accent2"/>
                </a:solidFill>
              </a:rPr>
              <a:t> </a:t>
            </a:r>
            <a:endParaRPr sz="6000" dirty="0">
              <a:solidFill>
                <a:schemeClr val="accent2"/>
              </a:solidFill>
            </a:endParaRPr>
          </a:p>
        </p:txBody>
      </p:sp>
      <p:sp>
        <p:nvSpPr>
          <p:cNvPr id="395" name="Google Shape;395;p24"/>
          <p:cNvSpPr txBox="1">
            <a:spLocks noGrp="1"/>
          </p:cNvSpPr>
          <p:nvPr>
            <p:ph type="body" idx="1"/>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a:t>Développement de logiciels.</a:t>
            </a:r>
            <a:endParaRPr dirty="0"/>
          </a:p>
        </p:txBody>
      </p:sp>
      <p:sp>
        <p:nvSpPr>
          <p:cNvPr id="396" name="Google Shape;396;p24"/>
          <p:cNvSpPr txBox="1">
            <a:spLocks noGrp="1"/>
          </p:cNvSpPr>
          <p:nvPr>
            <p:ph type="body" idx="2"/>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a:t>Contenus.</a:t>
            </a:r>
            <a:endParaRPr dirty="0"/>
          </a:p>
        </p:txBody>
      </p:sp>
      <p:sp>
        <p:nvSpPr>
          <p:cNvPr id="397" name="Google Shape;397;p24"/>
          <p:cNvSpPr txBox="1">
            <a:spLocks noGrp="1"/>
          </p:cNvSpPr>
          <p:nvPr>
            <p:ph type="body" idx="3"/>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a:t>Relations avec les utilisateurs.</a:t>
            </a:r>
            <a:endParaRPr dirty="0"/>
          </a:p>
        </p:txBody>
      </p:sp>
      <p:sp>
        <p:nvSpPr>
          <p:cNvPr id="398" name="Google Shape;398;p24"/>
          <p:cNvSpPr txBox="1">
            <a:spLocks noGrp="1"/>
          </p:cNvSpPr>
          <p:nvPr>
            <p:ph type="body" idx="4"/>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a:t>Gestion de la téchnologie.</a:t>
            </a:r>
            <a:endParaRPr dirty="0"/>
          </a:p>
        </p:txBody>
      </p:sp>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9" name="Google Shape;399;p24"/>
          <p:cNvSpPr txBox="1">
            <a:spLocks noGrp="1"/>
          </p:cNvSpPr>
          <p:nvPr>
            <p:ph type="title" idx="6"/>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solidFill>
                  <a:schemeClr val="accent1"/>
                </a:solidFill>
              </a:rPr>
              <a:t>01</a:t>
            </a:r>
            <a:endParaRPr dirty="0">
              <a:solidFill>
                <a:schemeClr val="accent1"/>
              </a:solidFill>
            </a:endParaRPr>
          </a:p>
        </p:txBody>
      </p:sp>
      <p:sp>
        <p:nvSpPr>
          <p:cNvPr id="402" name="Google Shape;402;p24"/>
          <p:cNvSpPr txBox="1">
            <a:spLocks noGrp="1"/>
          </p:cNvSpPr>
          <p:nvPr>
            <p:ph type="title" idx="7"/>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8"/>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0" name="Google Shape;400;p24"/>
          <p:cNvSpPr txBox="1">
            <a:spLocks noGrp="1"/>
          </p:cNvSpPr>
          <p:nvPr>
            <p:ph type="body" idx="9"/>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a:t>Marketing et communication</a:t>
            </a:r>
            <a:r>
              <a:rPr lang="en" dirty="0"/>
              <a:t>.</a:t>
            </a:r>
            <a:endParaRPr dirty="0"/>
          </a:p>
        </p:txBody>
      </p:sp>
      <p:sp>
        <p:nvSpPr>
          <p:cNvPr id="401" name="Google Shape;401;p24"/>
          <p:cNvSpPr txBox="1">
            <a:spLocks noGrp="1"/>
          </p:cNvSpPr>
          <p:nvPr>
            <p:ph type="body" idx="13"/>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a:t>Finances et opérations</a:t>
            </a:r>
            <a:r>
              <a:rPr lang="en" dirty="0"/>
              <a:t>.</a:t>
            </a:r>
            <a:endParaRPr dirty="0"/>
          </a:p>
        </p:txBody>
      </p:sp>
      <p:sp>
        <p:nvSpPr>
          <p:cNvPr id="404" name="Google Shape;404;p24"/>
          <p:cNvSpPr txBox="1">
            <a:spLocks noGrp="1"/>
          </p:cNvSpPr>
          <p:nvPr>
            <p:ph type="title" idx="14"/>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1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extLst>
      <p:ext uri="{BB962C8B-B14F-4D97-AF65-F5344CB8AC3E}">
        <p14:creationId xmlns:p14="http://schemas.microsoft.com/office/powerpoint/2010/main" val="1439832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3511658" y="2388343"/>
            <a:ext cx="7956596" cy="2098246"/>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400" dirty="0"/>
              <a:t>LES REGLEMENTATION  D’        </a:t>
            </a:r>
            <a:r>
              <a:rPr lang="en" sz="5400" dirty="0">
                <a:solidFill>
                  <a:schemeClr val="accent3"/>
                </a:solidFill>
              </a:rPr>
              <a:t>OP</a:t>
            </a:r>
            <a:r>
              <a:rPr lang="en" sz="3600" dirty="0">
                <a:solidFill>
                  <a:schemeClr val="accent2"/>
                </a:solidFill>
              </a:rPr>
              <a:t>Hub</a:t>
            </a:r>
            <a:r>
              <a:rPr lang="en" sz="5400" dirty="0">
                <a:solidFill>
                  <a:schemeClr val="accent3"/>
                </a:solidFill>
              </a:rPr>
              <a:t> .</a:t>
            </a:r>
            <a:endParaRPr sz="5400" dirty="0">
              <a:solidFill>
                <a:schemeClr val="accent3"/>
              </a:solidFill>
            </a:endParaRPr>
          </a:p>
        </p:txBody>
      </p:sp>
      <p:sp>
        <p:nvSpPr>
          <p:cNvPr id="4" name="Google Shape;410;p25">
            <a:extLst>
              <a:ext uri="{FF2B5EF4-FFF2-40B4-BE49-F238E27FC236}">
                <a16:creationId xmlns:a16="http://schemas.microsoft.com/office/drawing/2014/main" id="{74FA9C65-C420-35E7-E06C-26E82AE0CF51}"/>
              </a:ext>
            </a:extLst>
          </p:cNvPr>
          <p:cNvSpPr txBox="1">
            <a:spLocks noGrp="1"/>
          </p:cNvSpPr>
          <p:nvPr>
            <p:ph type="body" idx="1"/>
          </p:nvPr>
        </p:nvSpPr>
        <p:spPr>
          <a:xfrm>
            <a:off x="1653300" y="4052849"/>
            <a:ext cx="8894400" cy="1242631"/>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tx1"/>
                </a:solidFill>
                <a:latin typeface="Roboto" panose="02000000000000000000" pitchFamily="2" charset="0"/>
                <a:ea typeface="Roboto" panose="02000000000000000000" pitchFamily="2" charset="0"/>
                <a:cs typeface="Roboto" panose="02000000000000000000" pitchFamily="2" charset="0"/>
              </a:rPr>
              <a:t>Notre</a:t>
            </a:r>
            <a:r>
              <a:rPr lang="en" sz="2000" dirty="0">
                <a:solidFill>
                  <a:schemeClr val="accent3"/>
                </a:solidFill>
                <a:latin typeface="Roboto" panose="02000000000000000000" pitchFamily="2" charset="0"/>
                <a:ea typeface="Roboto" panose="02000000000000000000" pitchFamily="2" charset="0"/>
                <a:cs typeface="Roboto" panose="02000000000000000000" pitchFamily="2" charset="0"/>
              </a:rPr>
              <a:t> Platforme</a:t>
            </a:r>
            <a:r>
              <a:rPr lang="en" sz="1600" dirty="0">
                <a:solidFill>
                  <a:schemeClr val="accent1"/>
                </a:solidFill>
                <a:latin typeface="Roboto" panose="02000000000000000000" pitchFamily="2" charset="0"/>
                <a:ea typeface="Roboto" panose="02000000000000000000" pitchFamily="2" charset="0"/>
                <a:cs typeface="Roboto" panose="02000000000000000000" pitchFamily="2" charset="0"/>
              </a:rPr>
              <a:t> </a:t>
            </a:r>
            <a:r>
              <a:rPr lang="fr-FR" b="0" i="0" dirty="0">
                <a:solidFill>
                  <a:srgbClr val="D1D5DB"/>
                </a:solidFill>
                <a:effectLst/>
                <a:latin typeface="Roboto" panose="02000000000000000000" pitchFamily="2" charset="0"/>
                <a:ea typeface="Roboto" panose="02000000000000000000" pitchFamily="2" charset="0"/>
                <a:cs typeface="Roboto" panose="02000000000000000000" pitchFamily="2" charset="0"/>
              </a:rPr>
              <a:t>est soumis à différentes réglementations en fonction des pays dans lesquels il est disponible. Voici quelques exemples de réglementations auxquelles on peut être soumis </a:t>
            </a:r>
            <a:r>
              <a:rPr lang="en" sz="2400" dirty="0">
                <a:solidFill>
                  <a:schemeClr val="accent1"/>
                </a:solidFill>
                <a:latin typeface="Roboto" panose="02000000000000000000" pitchFamily="2" charset="0"/>
                <a:ea typeface="Roboto" panose="02000000000000000000" pitchFamily="2" charset="0"/>
                <a:cs typeface="Roboto" panose="02000000000000000000" pitchFamily="2" charset="0"/>
              </a:rPr>
              <a:t>:</a:t>
            </a:r>
            <a:endParaRPr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459" name="Google Shape;459;p31"/>
          <p:cNvSpPr/>
          <p:nvPr/>
        </p:nvSpPr>
        <p:spPr>
          <a:xfrm>
            <a:off x="1653502" y="2379877"/>
            <a:ext cx="1858156" cy="1486099"/>
          </a:xfrm>
          <a:prstGeom prst="rect">
            <a:avLst/>
          </a:prstGeom>
        </p:spPr>
        <p:txBody>
          <a:bodyPr>
            <a:prstTxWarp prst="textPlain">
              <a:avLst/>
            </a:prstTxWarp>
          </a:bodyPr>
          <a:lstStyle/>
          <a:p>
            <a:pPr lvl="0" algn="ctr"/>
            <a:r>
              <a:rPr sz="1800" b="1" i="0" dirty="0">
                <a:ln>
                  <a:noFill/>
                </a:ln>
                <a:solidFill>
                  <a:schemeClr val="accent2"/>
                </a:solidFill>
                <a:latin typeface="Roboto Mono"/>
              </a:rPr>
              <a:t>0</a:t>
            </a:r>
            <a:r>
              <a:rPr lang="en-US" sz="1800" b="1" i="0" dirty="0">
                <a:ln>
                  <a:noFill/>
                </a:ln>
                <a:solidFill>
                  <a:schemeClr val="accent2"/>
                </a:solidFill>
                <a:latin typeface="Roboto Mono"/>
              </a:rPr>
              <a:t>3</a:t>
            </a:r>
            <a:endParaRPr b="1" i="0" dirty="0">
              <a:ln>
                <a:noFill/>
              </a:ln>
              <a:solidFill>
                <a:schemeClr val="accent2"/>
              </a:solidFill>
              <a:latin typeface="Roboto Mono"/>
            </a:endParaRPr>
          </a:p>
        </p:txBody>
      </p:sp>
    </p:spTree>
    <p:extLst>
      <p:ext uri="{BB962C8B-B14F-4D97-AF65-F5344CB8AC3E}">
        <p14:creationId xmlns:p14="http://schemas.microsoft.com/office/powerpoint/2010/main" val="2261953790"/>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TotalTime>
  <Words>1479</Words>
  <Application>Microsoft Office PowerPoint</Application>
  <PresentationFormat>Widescreen</PresentationFormat>
  <Paragraphs>148</Paragraphs>
  <Slides>34</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Aldrich</vt:lpstr>
      <vt:lpstr>Homemade Apple</vt:lpstr>
      <vt:lpstr>Griffy</vt:lpstr>
      <vt:lpstr>Roboto</vt:lpstr>
      <vt:lpstr>Poppins</vt:lpstr>
      <vt:lpstr>Söhne</vt:lpstr>
      <vt:lpstr>Arial</vt:lpstr>
      <vt:lpstr>Abril Fatface</vt:lpstr>
      <vt:lpstr>Calibri</vt:lpstr>
      <vt:lpstr>Roboto Mono</vt:lpstr>
      <vt:lpstr>Roboto Mono SemiBold</vt:lpstr>
      <vt:lpstr>SlidesMania</vt:lpstr>
      <vt:lpstr>PLATFORME DE STREAMING  DU CONTENUE.</vt:lpstr>
      <vt:lpstr>YO ! Nous sommes…</vt:lpstr>
      <vt:lpstr>PowerPoint Presentation</vt:lpstr>
      <vt:lpstr>TABLE DE CONTENUS.</vt:lpstr>
      <vt:lpstr>LES SECTEURS D’ OPHub</vt:lpstr>
      <vt:lpstr>LES SECTEURS D’ OPHub?</vt:lpstr>
      <vt:lpstr>LES BRACHES D’        OPHub .</vt:lpstr>
      <vt:lpstr> - Branches : </vt:lpstr>
      <vt:lpstr>LES REGLEMENTATION  D’        OPHub .</vt:lpstr>
      <vt:lpstr>- REGLEMENTATION.</vt:lpstr>
      <vt:lpstr>LES BARRIERES D’ OPHub</vt:lpstr>
      <vt:lpstr>LES BARRIERES D’ OPHub?</vt:lpstr>
      <vt:lpstr>SOLUTIONS DES  BARRIERES.</vt:lpstr>
      <vt:lpstr>PROPRIETE ET CARACTERISTIQUE D’        OPHub .</vt:lpstr>
      <vt:lpstr>- UTILISATEURS NON-ABONNES.</vt:lpstr>
      <vt:lpstr>DID YOU KNOW?</vt:lpstr>
      <vt:lpstr>DID YOU KNOW?</vt:lpstr>
      <vt:lpstr>CLEARLY, ANIMALS KNOW MORE THAN WE THINK, AND THINK A GREAT DEAL MORE THAN WE KNOW.</vt:lpstr>
      <vt:lpstr>DID YOU KNOW?</vt:lpstr>
      <vt:lpstr>VERY INTERESTING FACTS</vt:lpstr>
      <vt:lpstr>DOGS CAN SMELL YOUR FEELINGS</vt:lpstr>
      <vt:lpstr>PANDAS DON’T HIBERNATE. </vt:lpstr>
      <vt:lpstr>KOALAS ARE EVEN MORE LAZY  THAN CATS.</vt:lpstr>
      <vt:lpstr>CATS LOVE TO SLEEP.</vt:lpstr>
      <vt:lpstr>100%</vt:lpstr>
      <vt:lpstr>LET’S REVIEW SOME FACTS.</vt:lpstr>
      <vt:lpstr>THIS IS OUR TEAM</vt:lpstr>
      <vt:lpstr>THIS IS AN EDITABLE WORLD MAP</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PLATFORME DE STREAMING  DU CONTENUE.</dc:title>
  <dc:creator>katsuu xq</dc:creator>
  <cp:lastModifiedBy>katsuu xq</cp:lastModifiedBy>
  <cp:revision>2</cp:revision>
  <dcterms:modified xsi:type="dcterms:W3CDTF">2023-01-07T19:04:26Z</dcterms:modified>
</cp:coreProperties>
</file>